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9" r:id="rId3"/>
    <p:sldId id="263" r:id="rId4"/>
    <p:sldId id="300" r:id="rId5"/>
    <p:sldId id="315" r:id="rId6"/>
    <p:sldId id="306" r:id="rId7"/>
    <p:sldId id="317" r:id="rId8"/>
    <p:sldId id="318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316" r:id="rId17"/>
    <p:sldId id="271" r:id="rId18"/>
    <p:sldId id="314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1" r:id="rId43"/>
    <p:sldId id="277" r:id="rId44"/>
    <p:sldId id="320" r:id="rId45"/>
    <p:sldId id="321" r:id="rId46"/>
    <p:sldId id="319" r:id="rId47"/>
    <p:sldId id="322" r:id="rId48"/>
    <p:sldId id="303" r:id="rId49"/>
    <p:sldId id="312" r:id="rId50"/>
    <p:sldId id="307" r:id="rId51"/>
    <p:sldId id="310" r:id="rId52"/>
    <p:sldId id="311" r:id="rId53"/>
    <p:sldId id="308" r:id="rId54"/>
    <p:sldId id="309" r:id="rId55"/>
    <p:sldId id="304" r:id="rId56"/>
    <p:sldId id="299" r:id="rId57"/>
    <p:sldId id="327" r:id="rId58"/>
    <p:sldId id="328" r:id="rId59"/>
    <p:sldId id="326" r:id="rId60"/>
    <p:sldId id="323" r:id="rId61"/>
    <p:sldId id="260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3399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DED2-3FA2-4F73-8474-91A30DCE2B34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D84E-F30B-4950-B9E3-FB415767A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65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CD84E-F30B-4950-B9E3-FB415767AD1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3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A0D47-FC36-4685-B827-E3FFEE7DF6B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41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.emf"/><Relationship Id="rId9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fe-portal.svrs.rs.gov.br/Nff/PPROperacoes" TargetMode="External"/><Relationship Id="rId4" Type="http://schemas.openxmlformats.org/officeDocument/2006/relationships/image" Target="../media/image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72568" y="2633136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Nota Fiscal Fácil - NFF</a:t>
            </a:r>
            <a:endParaRPr lang="pt-BR" sz="60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8179" y="1278273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TUTORIAL</a:t>
            </a:r>
            <a:endParaRPr lang="pt-BR" sz="60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3236" y="3789040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Produtores Rurais</a:t>
            </a:r>
            <a:endParaRPr lang="pt-BR" sz="60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236" y="5157192"/>
            <a:ext cx="828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Poor Richard" pitchFamily="18" charset="0"/>
              </a:rPr>
              <a:t>Elaborado em 14/04/2022</a:t>
            </a:r>
          </a:p>
          <a:p>
            <a:pPr algn="ctr"/>
            <a:r>
              <a:rPr lang="pt-BR" sz="4000" b="1" dirty="0">
                <a:latin typeface="Poor Richard" pitchFamily="18" charset="0"/>
              </a:rPr>
              <a:t>Atualizado em </a:t>
            </a:r>
            <a:r>
              <a:rPr lang="pt-BR" sz="4000" b="1" dirty="0" smtClean="0">
                <a:latin typeface="Poor Richard" pitchFamily="18" charset="0"/>
              </a:rPr>
              <a:t>05/03/2024</a:t>
            </a:r>
            <a:endParaRPr lang="pt-BR" sz="40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2568" y="2080604"/>
            <a:ext cx="8427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Poor Richard" pitchFamily="18" charset="0"/>
              </a:rPr>
              <a:t>Contribuintes que podem utilizar o aplicativo NFF</a:t>
            </a:r>
            <a:r>
              <a:rPr lang="pt-BR" sz="2800" b="1" dirty="0" smtClean="0">
                <a:latin typeface="Poor Richard" pitchFamily="18" charset="0"/>
              </a:rPr>
              <a:t>:</a:t>
            </a:r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2800" b="1" dirty="0" smtClean="0">
                <a:latin typeface="Poor Richard" pitchFamily="18" charset="0"/>
              </a:rPr>
              <a:t>a) Transportadores </a:t>
            </a:r>
            <a:r>
              <a:rPr lang="pt-BR" sz="2800" b="1" dirty="0">
                <a:latin typeface="Poor Richard" pitchFamily="18" charset="0"/>
              </a:rPr>
              <a:t>rodoviários autônomos</a:t>
            </a:r>
            <a:r>
              <a:rPr lang="pt-BR" sz="2800" b="1" dirty="0" smtClean="0">
                <a:latin typeface="Poor Richard" pitchFamily="18" charset="0"/>
              </a:rPr>
              <a:t>;</a:t>
            </a:r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4800" b="1" u="sng" dirty="0">
                <a:solidFill>
                  <a:srgbClr val="0000CC"/>
                </a:solidFill>
                <a:latin typeface="Poor Richard" pitchFamily="18" charset="0"/>
              </a:rPr>
              <a:t>b) Produtores </a:t>
            </a:r>
            <a:r>
              <a:rPr lang="pt-BR" sz="4800" b="1" u="sng" dirty="0" smtClean="0">
                <a:solidFill>
                  <a:srgbClr val="0000CC"/>
                </a:solidFill>
                <a:latin typeface="Poor Richard" pitchFamily="18" charset="0"/>
              </a:rPr>
              <a:t>Primários;</a:t>
            </a:r>
            <a:endParaRPr lang="pt-BR" sz="4800" b="1" u="sng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2800" b="1" dirty="0">
                <a:latin typeface="Poor Richard" pitchFamily="18" charset="0"/>
              </a:rPr>
              <a:t>c</a:t>
            </a:r>
            <a:r>
              <a:rPr lang="pt-BR" sz="2800" b="1" dirty="0" smtClean="0">
                <a:latin typeface="Poor Richard" pitchFamily="18" charset="0"/>
              </a:rPr>
              <a:t>) Pequenas </a:t>
            </a:r>
            <a:r>
              <a:rPr lang="pt-BR" sz="2800" b="1" dirty="0">
                <a:latin typeface="Poor Richard" pitchFamily="18" charset="0"/>
              </a:rPr>
              <a:t>operações de consumo final </a:t>
            </a:r>
            <a:r>
              <a:rPr lang="pt-BR" sz="2800" b="1" dirty="0" smtClean="0">
                <a:latin typeface="Poor Richard" pitchFamily="18" charset="0"/>
              </a:rPr>
              <a:t>– AINDA NÃO DISPONÍVEL;</a:t>
            </a:r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2800" b="1" dirty="0">
                <a:latin typeface="Poor Richard" pitchFamily="18" charset="0"/>
              </a:rPr>
              <a:t>d</a:t>
            </a:r>
            <a:r>
              <a:rPr lang="pt-BR" sz="2800" b="1" dirty="0" smtClean="0">
                <a:latin typeface="Poor Richard" pitchFamily="18" charset="0"/>
              </a:rPr>
              <a:t>) Contribuintes </a:t>
            </a:r>
            <a:r>
              <a:rPr lang="pt-BR" sz="2800" b="1" dirty="0">
                <a:latin typeface="Poor Richard" pitchFamily="18" charset="0"/>
              </a:rPr>
              <a:t>eventuais  </a:t>
            </a:r>
            <a:r>
              <a:rPr lang="pt-BR" sz="2800" b="1" dirty="0" smtClean="0">
                <a:latin typeface="Poor Richard" pitchFamily="18" charset="0"/>
              </a:rPr>
              <a:t>- </a:t>
            </a:r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MEI autorizado</a:t>
            </a:r>
            <a:endParaRPr lang="pt-BR" sz="2800" b="1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2800" dirty="0" smtClean="0">
                <a:latin typeface="Poor Richard" pitchFamily="18" charset="0"/>
              </a:rPr>
              <a:t>● </a:t>
            </a:r>
            <a:r>
              <a:rPr lang="pt-BR" sz="2800" b="1" dirty="0" smtClean="0">
                <a:latin typeface="Poor Richard" pitchFamily="18" charset="0"/>
              </a:rPr>
              <a:t>Atualmente o Aplicativo NFF é utilizado pelos transportadores rodoviários autônomos </a:t>
            </a:r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e, agora, pelos Produtores Rurais.</a:t>
            </a:r>
            <a:endParaRPr lang="pt-BR" sz="2800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8179" y="1018651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Destinação</a:t>
            </a:r>
            <a:endParaRPr lang="pt-BR" sz="6000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51520" y="1160093"/>
            <a:ext cx="8568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600" dirty="0">
                <a:solidFill>
                  <a:srgbClr val="0000CC"/>
                </a:solidFill>
                <a:latin typeface="Poor Richard" pitchFamily="18" charset="0"/>
              </a:rPr>
              <a:t>NFF – PRODUTORES RURAIS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7649" y="2276872"/>
            <a:ext cx="84249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O Aplicativo NFF permite a emissão simplificada da NF-e, modelo 55;</a:t>
            </a:r>
          </a:p>
          <a:p>
            <a:r>
              <a:rPr lang="pt-BR" sz="28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Disponível para dispositivos móveis (</a:t>
            </a:r>
            <a:r>
              <a:rPr lang="pt-BR" sz="2800" b="1" u="sng" dirty="0" err="1">
                <a:solidFill>
                  <a:srgbClr val="0000CC"/>
                </a:solidFill>
                <a:latin typeface="Poor Richard" pitchFamily="18" charset="0"/>
              </a:rPr>
              <a:t>Android</a:t>
            </a:r>
            <a:r>
              <a:rPr lang="pt-BR" sz="2800" b="1" u="sng" dirty="0">
                <a:solidFill>
                  <a:srgbClr val="0000CC"/>
                </a:solidFill>
                <a:latin typeface="Poor Richard" pitchFamily="18" charset="0"/>
              </a:rPr>
              <a:t> e I</a:t>
            </a:r>
            <a:r>
              <a:rPr lang="pt-BR" sz="2800" b="1" u="sng" dirty="0" smtClean="0">
                <a:solidFill>
                  <a:srgbClr val="0000CC"/>
                </a:solidFill>
                <a:latin typeface="Poor Richard" pitchFamily="18" charset="0"/>
              </a:rPr>
              <a:t>OS</a:t>
            </a:r>
            <a:r>
              <a:rPr lang="pt-BR" sz="2800" b="1" dirty="0">
                <a:latin typeface="Poor Richard" pitchFamily="18" charset="0"/>
              </a:rPr>
              <a:t>) e pode ser baixado</a:t>
            </a:r>
            <a:r>
              <a:rPr lang="pt-BR" sz="2800" b="1" dirty="0" smtClean="0">
                <a:latin typeface="Poor Richard" pitchFamily="18" charset="0"/>
              </a:rPr>
              <a:t>, gratuitamente</a:t>
            </a:r>
            <a:r>
              <a:rPr lang="pt-BR" sz="2800" b="1" dirty="0">
                <a:latin typeface="Poor Richard" pitchFamily="18" charset="0"/>
              </a:rPr>
              <a:t>, nas lojas virtuais (</a:t>
            </a:r>
            <a:r>
              <a:rPr lang="pt-BR" sz="2800" b="1" u="sng" dirty="0">
                <a:solidFill>
                  <a:srgbClr val="0000CC"/>
                </a:solidFill>
                <a:latin typeface="Poor Richard" pitchFamily="18" charset="0"/>
              </a:rPr>
              <a:t>Play </a:t>
            </a:r>
            <a:r>
              <a:rPr lang="pt-BR" sz="2800" b="1" u="sng" dirty="0" err="1">
                <a:solidFill>
                  <a:srgbClr val="0000CC"/>
                </a:solidFill>
                <a:latin typeface="Poor Richard" pitchFamily="18" charset="0"/>
              </a:rPr>
              <a:t>Store</a:t>
            </a:r>
            <a:r>
              <a:rPr lang="pt-BR" sz="2800" b="1" u="sng" dirty="0">
                <a:solidFill>
                  <a:srgbClr val="0000CC"/>
                </a:solidFill>
                <a:latin typeface="Poor Richard" pitchFamily="18" charset="0"/>
              </a:rPr>
              <a:t>, </a:t>
            </a:r>
            <a:r>
              <a:rPr lang="pt-BR" sz="2800" b="1" u="sng" dirty="0" err="1">
                <a:solidFill>
                  <a:srgbClr val="0000CC"/>
                </a:solidFill>
                <a:latin typeface="Poor Richard" pitchFamily="18" charset="0"/>
              </a:rPr>
              <a:t>App</a:t>
            </a:r>
            <a:r>
              <a:rPr lang="pt-BR" sz="2800" b="1" u="sng" dirty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2800" b="1" u="sng" dirty="0" err="1">
                <a:solidFill>
                  <a:srgbClr val="0000CC"/>
                </a:solidFill>
                <a:latin typeface="Poor Richard" pitchFamily="18" charset="0"/>
              </a:rPr>
              <a:t>Store</a:t>
            </a:r>
            <a:r>
              <a:rPr lang="pt-BR" sz="2800" b="1" dirty="0">
                <a:latin typeface="Poor Richard" pitchFamily="18" charset="0"/>
              </a:rPr>
              <a:t>);</a:t>
            </a:r>
          </a:p>
          <a:p>
            <a:pPr algn="just"/>
            <a:r>
              <a:rPr lang="pt-BR" sz="28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Os produtores rurais precisam previamente se cadastrar no portal </a:t>
            </a:r>
            <a:r>
              <a:rPr lang="pt-BR" sz="2800" b="1" dirty="0" smtClean="0">
                <a:latin typeface="Poor Richard" pitchFamily="18" charset="0"/>
              </a:rPr>
              <a:t>do Governo Federal, e para isso, deve-se baixar o Aplicativo e Criar uma Conta:</a:t>
            </a:r>
          </a:p>
          <a:p>
            <a:r>
              <a:rPr lang="pt-BR" sz="1400" b="1" i="1" dirty="0">
                <a:latin typeface="Poor Richard" pitchFamily="18" charset="0"/>
              </a:rPr>
              <a:t> </a:t>
            </a:r>
            <a:r>
              <a:rPr lang="pt-BR" sz="1400" b="1" i="1" dirty="0" smtClean="0">
                <a:latin typeface="Poor Richard" pitchFamily="18" charset="0"/>
              </a:rPr>
              <a:t>      </a:t>
            </a:r>
          </a:p>
          <a:p>
            <a:r>
              <a:rPr lang="pt-BR" sz="2800" b="1" i="1" dirty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2800" b="1" i="1" dirty="0" smtClean="0">
                <a:solidFill>
                  <a:srgbClr val="0000CC"/>
                </a:solidFill>
                <a:latin typeface="Poor Richard" pitchFamily="18" charset="0"/>
              </a:rPr>
              <a:t>         www.gov.br/governodigital/pt-br/conta-gov-br</a:t>
            </a:r>
            <a:endParaRPr lang="pt-BR" sz="28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84668" y="1412776"/>
            <a:ext cx="8211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Poor Richard" pitchFamily="18" charset="0"/>
              </a:rPr>
              <a:t>● </a:t>
            </a:r>
            <a:r>
              <a:rPr lang="pt-BR" sz="3200" b="1" dirty="0" smtClean="0">
                <a:latin typeface="Poor Richard" pitchFamily="18" charset="0"/>
              </a:rPr>
              <a:t>No </a:t>
            </a:r>
            <a:r>
              <a:rPr lang="pt-BR" sz="3200" b="1" dirty="0">
                <a:latin typeface="Poor Richard" pitchFamily="18" charset="0"/>
              </a:rPr>
              <a:t>primeiro momento, os </a:t>
            </a:r>
            <a:r>
              <a:rPr lang="pt-BR" sz="3200" b="1" dirty="0" smtClean="0">
                <a:latin typeface="Poor Richard" pitchFamily="18" charset="0"/>
              </a:rPr>
              <a:t>Produtores Rurais puderam </a:t>
            </a:r>
            <a:r>
              <a:rPr lang="pt-BR" sz="3200" b="1" dirty="0">
                <a:latin typeface="Poor Richard" pitchFamily="18" charset="0"/>
              </a:rPr>
              <a:t>emitir </a:t>
            </a:r>
            <a:r>
              <a:rPr lang="pt-BR" sz="3200" b="1" dirty="0" smtClean="0">
                <a:latin typeface="Poor Richard" pitchFamily="18" charset="0"/>
              </a:rPr>
              <a:t>a </a:t>
            </a:r>
            <a:r>
              <a:rPr lang="pt-BR" sz="3200" b="1" dirty="0">
                <a:latin typeface="Poor Richard" pitchFamily="18" charset="0"/>
              </a:rPr>
              <a:t>NFF, </a:t>
            </a:r>
            <a:r>
              <a:rPr lang="pt-BR" sz="3200" b="1" dirty="0" smtClean="0">
                <a:latin typeface="Poor Richard" pitchFamily="18" charset="0"/>
              </a:rPr>
              <a:t>nas Operações </a:t>
            </a:r>
            <a:r>
              <a:rPr lang="pt-BR" sz="3200" b="1" dirty="0">
                <a:latin typeface="Poor Richard" pitchFamily="18" charset="0"/>
              </a:rPr>
              <a:t>de </a:t>
            </a:r>
            <a:r>
              <a:rPr lang="pt-BR" sz="3200" b="1" dirty="0" smtClean="0">
                <a:latin typeface="Poor Richard" pitchFamily="18" charset="0"/>
              </a:rPr>
              <a:t>Saídas Internas </a:t>
            </a:r>
            <a:r>
              <a:rPr lang="pt-BR" sz="3200" b="1" dirty="0">
                <a:latin typeface="Poor Richard" pitchFamily="18" charset="0"/>
              </a:rPr>
              <a:t>de </a:t>
            </a:r>
            <a:r>
              <a:rPr lang="pt-BR" sz="3200" b="1" dirty="0" smtClean="0">
                <a:latin typeface="Poor Richard" pitchFamily="18" charset="0"/>
              </a:rPr>
              <a:t>Produtos </a:t>
            </a:r>
            <a:r>
              <a:rPr lang="pt-BR" sz="3200" b="1" dirty="0" err="1" smtClean="0">
                <a:latin typeface="Poor Richard" pitchFamily="18" charset="0"/>
              </a:rPr>
              <a:t>Hortifrutícolas</a:t>
            </a:r>
            <a:r>
              <a:rPr lang="pt-BR" sz="3200" b="1" dirty="0" smtClean="0">
                <a:latin typeface="Poor Richard" pitchFamily="18" charset="0"/>
              </a:rPr>
              <a:t> </a:t>
            </a:r>
            <a:r>
              <a:rPr lang="pt-BR" sz="3200" b="1" dirty="0">
                <a:latin typeface="Poor Richard" pitchFamily="18" charset="0"/>
              </a:rPr>
              <a:t>(</a:t>
            </a:r>
            <a:r>
              <a:rPr lang="pt-BR" sz="3200" b="1" u="sng" dirty="0">
                <a:latin typeface="Poor Richard" pitchFamily="18" charset="0"/>
              </a:rPr>
              <a:t>legumes, frutas e verduras</a:t>
            </a:r>
            <a:r>
              <a:rPr lang="pt-BR" sz="3200" b="1" dirty="0" smtClean="0">
                <a:latin typeface="Poor Richard" pitchFamily="18" charset="0"/>
              </a:rPr>
              <a:t>), </a:t>
            </a:r>
            <a:r>
              <a:rPr lang="pt-BR" sz="3200" b="1" dirty="0" smtClean="0">
                <a:solidFill>
                  <a:srgbClr val="0000CC"/>
                </a:solidFill>
                <a:latin typeface="Poor Richard" pitchFamily="18" charset="0"/>
              </a:rPr>
              <a:t>hoje para todos os Produtos Autorizados</a:t>
            </a:r>
            <a:r>
              <a:rPr lang="pt-BR" sz="3200" b="1" dirty="0" smtClean="0">
                <a:latin typeface="Poor Richard" pitchFamily="18" charset="0"/>
              </a:rPr>
              <a:t>;</a:t>
            </a:r>
            <a:endParaRPr lang="pt-BR" sz="3200" b="1" dirty="0">
              <a:latin typeface="Poor Richard" pitchFamily="18" charset="0"/>
            </a:endParaRPr>
          </a:p>
          <a:p>
            <a:pPr algn="just"/>
            <a:r>
              <a:rPr lang="pt-BR" sz="28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Só </a:t>
            </a:r>
            <a:r>
              <a:rPr lang="pt-BR" sz="2800" b="1" dirty="0" smtClean="0">
                <a:latin typeface="Poor Richard" pitchFamily="18" charset="0"/>
              </a:rPr>
              <a:t>era </a:t>
            </a:r>
            <a:r>
              <a:rPr lang="pt-BR" sz="2800" b="1" dirty="0">
                <a:latin typeface="Poor Richard" pitchFamily="18" charset="0"/>
              </a:rPr>
              <a:t>possível associar um CPF a cada dispositivo </a:t>
            </a:r>
            <a:r>
              <a:rPr lang="pt-BR" sz="2800" b="1" dirty="0" smtClean="0">
                <a:latin typeface="Poor Richard" pitchFamily="18" charset="0"/>
              </a:rPr>
              <a:t>móvel;</a:t>
            </a:r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28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Mas é possível instalar o aplicativo e utilizá-lo com um mesmo CPF </a:t>
            </a:r>
            <a:r>
              <a:rPr lang="pt-BR" sz="2800" b="1" dirty="0" smtClean="0">
                <a:latin typeface="Poor Richard" pitchFamily="18" charset="0"/>
              </a:rPr>
              <a:t>em vários </a:t>
            </a:r>
            <a:r>
              <a:rPr lang="pt-BR" sz="2800" b="1" dirty="0">
                <a:latin typeface="Poor Richard" pitchFamily="18" charset="0"/>
              </a:rPr>
              <a:t>dispositivos móveis diferentes</a:t>
            </a:r>
            <a:r>
              <a:rPr lang="pt-BR" sz="2800" b="1" dirty="0" smtClean="0">
                <a:latin typeface="Poor Richard" pitchFamily="18" charset="0"/>
              </a:rPr>
              <a:t>.</a:t>
            </a:r>
          </a:p>
          <a:p>
            <a:pPr algn="just"/>
            <a:r>
              <a:rPr lang="pt-BR" sz="2800" dirty="0">
                <a:solidFill>
                  <a:srgbClr val="0000CC"/>
                </a:solidFill>
                <a:latin typeface="Poor Richard" pitchFamily="18" charset="0"/>
              </a:rPr>
              <a:t>● 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Fica dispensada a versão impressa dos documentos fiscais gerados </a:t>
            </a:r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pelo APP -NFF</a:t>
            </a:r>
            <a:r>
              <a:rPr lang="pt-BR" sz="2800" b="1" dirty="0">
                <a:latin typeface="Poor Richard" pitchFamily="18" charset="0"/>
              </a:rPr>
              <a:t>. O documento auxiliar é digital, consultado no </a:t>
            </a:r>
            <a:r>
              <a:rPr lang="pt-BR" sz="2800" b="1" dirty="0" smtClean="0">
                <a:latin typeface="Poor Richard" pitchFamily="18" charset="0"/>
              </a:rPr>
              <a:t>Portal Nacional </a:t>
            </a:r>
            <a:r>
              <a:rPr lang="pt-BR" sz="2800" b="1" dirty="0">
                <a:latin typeface="Poor Richard" pitchFamily="18" charset="0"/>
              </a:rPr>
              <a:t>da NFF </a:t>
            </a:r>
            <a:r>
              <a:rPr lang="pt-BR" sz="2800" b="1" dirty="0" smtClean="0">
                <a:latin typeface="Poor Richard" pitchFamily="18" charset="0"/>
              </a:rPr>
              <a:t>:</a:t>
            </a:r>
          </a:p>
          <a:p>
            <a:pPr algn="ctr"/>
            <a:r>
              <a:rPr lang="pt-BR" sz="2800" b="1" i="1" dirty="0" smtClean="0">
                <a:solidFill>
                  <a:srgbClr val="0000CC"/>
                </a:solidFill>
                <a:latin typeface="Poor Richard" pitchFamily="18" charset="0"/>
              </a:rPr>
              <a:t>https</a:t>
            </a:r>
            <a:r>
              <a:rPr lang="pt-BR" sz="2800" b="1" i="1" dirty="0">
                <a:solidFill>
                  <a:srgbClr val="0000CC"/>
                </a:solidFill>
                <a:latin typeface="Poor Richard" pitchFamily="18" charset="0"/>
              </a:rPr>
              <a:t>://</a:t>
            </a:r>
            <a:r>
              <a:rPr lang="pt-BR" sz="2800" b="1" i="1" dirty="0" smtClean="0">
                <a:solidFill>
                  <a:srgbClr val="0000CC"/>
                </a:solidFill>
                <a:latin typeface="Poor Richard" pitchFamily="18" charset="0"/>
              </a:rPr>
              <a:t>dfe-portal.svrs.rs.gov.br/Nff</a:t>
            </a:r>
            <a:endParaRPr lang="pt-BR" sz="2800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51520" y="1028343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P</a:t>
            </a:r>
            <a:r>
              <a:rPr lang="pt-BR" sz="3000" b="1" dirty="0" smtClean="0">
                <a:latin typeface="Poor Richard" pitchFamily="18" charset="0"/>
              </a:rPr>
              <a:t>ermite </a:t>
            </a:r>
            <a:r>
              <a:rPr lang="pt-BR" sz="3000" b="1" dirty="0">
                <a:latin typeface="Poor Richard" pitchFamily="18" charset="0"/>
              </a:rPr>
              <a:t>a emissão de carta de correção;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Permite a emissão off-line, quando não tem conexão com a Internet;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O </a:t>
            </a:r>
            <a:r>
              <a:rPr lang="pt-BR" sz="4400" b="1" dirty="0">
                <a:solidFill>
                  <a:srgbClr val="0000CC"/>
                </a:solidFill>
                <a:latin typeface="Poor Richard" pitchFamily="18" charset="0"/>
              </a:rPr>
              <a:t>C</a:t>
            </a:r>
            <a:r>
              <a:rPr lang="pt-BR" sz="4400" b="1" dirty="0" smtClean="0">
                <a:solidFill>
                  <a:srgbClr val="0000CC"/>
                </a:solidFill>
                <a:latin typeface="Poor Richard" pitchFamily="18" charset="0"/>
              </a:rPr>
              <a:t>ancelamento</a:t>
            </a:r>
            <a:r>
              <a:rPr lang="pt-BR" sz="3000" b="1" dirty="0" smtClean="0">
                <a:latin typeface="Poor Richard" pitchFamily="18" charset="0"/>
              </a:rPr>
              <a:t> </a:t>
            </a:r>
            <a:r>
              <a:rPr lang="pt-BR" sz="3000" b="1" dirty="0">
                <a:latin typeface="Poor Richard" pitchFamily="18" charset="0"/>
              </a:rPr>
              <a:t>só pode ser feito caso a mercadoria ainda não esteja </a:t>
            </a:r>
            <a:r>
              <a:rPr lang="pt-BR" sz="3000" b="1" dirty="0" smtClean="0">
                <a:latin typeface="Poor Richard" pitchFamily="18" charset="0"/>
              </a:rPr>
              <a:t>em trânsito </a:t>
            </a:r>
            <a:r>
              <a:rPr lang="pt-BR" sz="3000" b="1" dirty="0">
                <a:latin typeface="Poor Richard" pitchFamily="18" charset="0"/>
              </a:rPr>
              <a:t>ou a prestação de serviço de transporte não tenha se iniciado, </a:t>
            </a:r>
            <a:r>
              <a:rPr lang="pt-BR" sz="3000" b="1" dirty="0" smtClean="0">
                <a:latin typeface="Poor Richard" pitchFamily="18" charset="0"/>
              </a:rPr>
              <a:t>e não </a:t>
            </a:r>
            <a:r>
              <a:rPr lang="pt-BR" sz="3000" b="1" dirty="0">
                <a:latin typeface="Poor Richard" pitchFamily="18" charset="0"/>
              </a:rPr>
              <a:t>tenha passado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168 horas </a:t>
            </a:r>
            <a:r>
              <a:rPr lang="pt-BR" sz="3000" b="1" dirty="0">
                <a:latin typeface="Poor Richard" pitchFamily="18" charset="0"/>
              </a:rPr>
              <a:t>a contar o horário da autorização </a:t>
            </a:r>
            <a:r>
              <a:rPr lang="pt-BR" sz="3000" b="1" dirty="0" smtClean="0">
                <a:latin typeface="Poor Richard" pitchFamily="18" charset="0"/>
              </a:rPr>
              <a:t>do documento </a:t>
            </a:r>
            <a:r>
              <a:rPr lang="pt-BR" sz="3000" b="1" dirty="0">
                <a:latin typeface="Poor Richard" pitchFamily="18" charset="0"/>
              </a:rPr>
              <a:t>fiscal eletrônico.</a:t>
            </a:r>
          </a:p>
          <a:p>
            <a:pPr algn="just"/>
            <a:r>
              <a:rPr lang="pt-BR" sz="2600" b="1" i="1" u="sng" dirty="0">
                <a:solidFill>
                  <a:srgbClr val="FF0000"/>
                </a:solidFill>
                <a:latin typeface="Poor Richard" pitchFamily="18" charset="0"/>
              </a:rPr>
              <a:t>A documentação técnica referente ao Aplicativo Emissor de </a:t>
            </a:r>
            <a:r>
              <a:rPr lang="pt-BR" sz="2600" b="1" i="1" u="sng" dirty="0" smtClean="0">
                <a:solidFill>
                  <a:srgbClr val="FF0000"/>
                </a:solidFill>
                <a:latin typeface="Poor Richard" pitchFamily="18" charset="0"/>
              </a:rPr>
              <a:t>Documentos Fiscais </a:t>
            </a:r>
            <a:r>
              <a:rPr lang="pt-BR" sz="2600" b="1" i="1" u="sng" dirty="0">
                <a:solidFill>
                  <a:srgbClr val="FF0000"/>
                </a:solidFill>
                <a:latin typeface="Poor Richard" pitchFamily="18" charset="0"/>
              </a:rPr>
              <a:t>Eletrônicos (</a:t>
            </a:r>
            <a:r>
              <a:rPr lang="pt-BR" sz="2600" b="1" i="1" u="sng" dirty="0" err="1">
                <a:solidFill>
                  <a:srgbClr val="FF0000"/>
                </a:solidFill>
                <a:latin typeface="Poor Richard" pitchFamily="18" charset="0"/>
              </a:rPr>
              <a:t>App</a:t>
            </a:r>
            <a:r>
              <a:rPr lang="pt-BR" sz="2600" b="1" i="1" u="sng" dirty="0">
                <a:solidFill>
                  <a:srgbClr val="FF0000"/>
                </a:solidFill>
                <a:latin typeface="Poor Richard" pitchFamily="18" charset="0"/>
              </a:rPr>
              <a:t> NFF), pode ser encontrada no Portal da </a:t>
            </a:r>
            <a:r>
              <a:rPr lang="pt-BR" sz="2600" b="1" i="1" u="sng" dirty="0" smtClean="0">
                <a:solidFill>
                  <a:srgbClr val="FF0000"/>
                </a:solidFill>
                <a:latin typeface="Poor Richard" pitchFamily="18" charset="0"/>
              </a:rPr>
              <a:t>Nota Fiscal </a:t>
            </a:r>
            <a:r>
              <a:rPr lang="pt-BR" sz="2600" b="1" i="1" u="sng" dirty="0">
                <a:solidFill>
                  <a:srgbClr val="FF0000"/>
                </a:solidFill>
                <a:latin typeface="Poor Richard" pitchFamily="18" charset="0"/>
              </a:rPr>
              <a:t>Fácil – SVRS: </a:t>
            </a:r>
            <a:r>
              <a:rPr lang="pt-BR" sz="2600" b="1" i="1" u="sng" dirty="0" smtClean="0">
                <a:solidFill>
                  <a:srgbClr val="FF0000"/>
                </a:solidFill>
                <a:latin typeface="Poor Richard" pitchFamily="18" charset="0"/>
              </a:rPr>
              <a:t>           https</a:t>
            </a:r>
            <a:r>
              <a:rPr lang="pt-BR" sz="2600" b="1" i="1" u="sng" dirty="0">
                <a:solidFill>
                  <a:srgbClr val="FF0000"/>
                </a:solidFill>
                <a:latin typeface="Poor Richard" pitchFamily="18" charset="0"/>
              </a:rPr>
              <a:t>://dfe-portal.svrs.rs.gov.br/Nff</a:t>
            </a:r>
            <a:endParaRPr lang="pt-BR" sz="26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87523" y="104546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>
                <a:latin typeface="Poor Richard" pitchFamily="18" charset="0"/>
              </a:rPr>
              <a:t>                           NFF </a:t>
            </a:r>
            <a:r>
              <a:rPr lang="pt-BR" sz="3000" b="1" dirty="0">
                <a:latin typeface="Poor Richard" pitchFamily="18" charset="0"/>
              </a:rPr>
              <a:t>– PRODUTORES RURAIS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u="sng" dirty="0">
                <a:solidFill>
                  <a:srgbClr val="0000CC"/>
                </a:solidFill>
                <a:latin typeface="Poor Richard" pitchFamily="18" charset="0"/>
              </a:rPr>
              <a:t>A NFF é um aplicativo que a complexidade de gerar os arquivos </a:t>
            </a:r>
            <a:r>
              <a:rPr lang="pt-BR" sz="3000" b="1" u="sng" dirty="0" smtClean="0">
                <a:solidFill>
                  <a:srgbClr val="0000CC"/>
                </a:solidFill>
                <a:latin typeface="Poor Richard" pitchFamily="18" charset="0"/>
              </a:rPr>
              <a:t>XML fica </a:t>
            </a:r>
            <a:r>
              <a:rPr lang="pt-BR" sz="3000" b="1" u="sng" dirty="0">
                <a:solidFill>
                  <a:srgbClr val="0000CC"/>
                </a:solidFill>
                <a:latin typeface="Poor Richard" pitchFamily="18" charset="0"/>
              </a:rPr>
              <a:t>sob a responsabilidade da Receita Estadual do Paraná – REPR</a:t>
            </a:r>
            <a:r>
              <a:rPr lang="pt-BR" sz="3000" b="1" dirty="0" smtClean="0">
                <a:latin typeface="Poor Richard" pitchFamily="18" charset="0"/>
              </a:rPr>
              <a:t>, simplificando </a:t>
            </a:r>
            <a:r>
              <a:rPr lang="pt-BR" sz="3000" b="1" dirty="0">
                <a:latin typeface="Poor Richard" pitchFamily="18" charset="0"/>
              </a:rPr>
              <a:t>o processo de emissão pelos contribuintes de ICMS;</a:t>
            </a:r>
          </a:p>
          <a:p>
            <a:pPr algn="just"/>
            <a:r>
              <a:rPr lang="pt-BR" sz="3000" dirty="0">
                <a:solidFill>
                  <a:srgbClr val="0000CC"/>
                </a:solidFill>
                <a:latin typeface="Poor Richard" pitchFamily="18" charset="0"/>
              </a:rPr>
              <a:t>● 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O produtor rural, no aplicativo NFF, precisa apenas:</a:t>
            </a:r>
          </a:p>
          <a:p>
            <a:pPr algn="just"/>
            <a:r>
              <a:rPr lang="pt-BR" sz="3000" dirty="0">
                <a:solidFill>
                  <a:srgbClr val="0000CC"/>
                </a:solidFill>
                <a:latin typeface="Poor Richard" pitchFamily="18" charset="0"/>
              </a:rPr>
              <a:t>● 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previamente cadastrar sua propriedade, produtos e clientes;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na emissão da nota deve identificar a propriedade, </a:t>
            </a:r>
            <a:r>
              <a:rPr lang="pt-BR" sz="3000" b="1" dirty="0" smtClean="0">
                <a:latin typeface="Poor Richard" pitchFamily="18" charset="0"/>
              </a:rPr>
              <a:t>cliente destinatário</a:t>
            </a:r>
            <a:r>
              <a:rPr lang="pt-BR" sz="3000" b="1" dirty="0">
                <a:latin typeface="Poor Richard" pitchFamily="18" charset="0"/>
              </a:rPr>
              <a:t>, tipo de operação, produtos e quantidades, transporte </a:t>
            </a:r>
            <a:r>
              <a:rPr lang="pt-BR" sz="3000" b="1" dirty="0" smtClean="0">
                <a:latin typeface="Poor Richard" pitchFamily="18" charset="0"/>
              </a:rPr>
              <a:t>e se </a:t>
            </a:r>
            <a:r>
              <a:rPr lang="pt-BR" sz="3000" b="1" dirty="0">
                <a:latin typeface="Poor Richard" pitchFamily="18" charset="0"/>
              </a:rPr>
              <a:t>for o caso adicionar informações complementares</a:t>
            </a:r>
            <a:r>
              <a:rPr lang="pt-BR" sz="3000" b="1" dirty="0" smtClean="0">
                <a:latin typeface="Poor Richard" pitchFamily="18" charset="0"/>
              </a:rPr>
              <a:t>.</a:t>
            </a:r>
            <a:endParaRPr lang="pt-BR" sz="30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95536" y="1484784"/>
            <a:ext cx="8283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latin typeface="Poor Richard" pitchFamily="18" charset="0"/>
              </a:rPr>
              <a:t>● A NFF, de acordo com as informações incluídas pelo produtor rural</a:t>
            </a:r>
            <a:r>
              <a:rPr lang="pt-BR" sz="3000" b="1" dirty="0" smtClean="0">
                <a:latin typeface="Poor Richard" pitchFamily="18" charset="0"/>
              </a:rPr>
              <a:t>, preenche </a:t>
            </a:r>
            <a:r>
              <a:rPr lang="pt-BR" sz="3000" b="1" dirty="0">
                <a:latin typeface="Poor Richard" pitchFamily="18" charset="0"/>
              </a:rPr>
              <a:t>automaticamente os demais dados para geração da nota, </a:t>
            </a:r>
            <a:r>
              <a:rPr lang="pt-BR" sz="3000" b="1" dirty="0" smtClean="0">
                <a:latin typeface="Poor Richard" pitchFamily="18" charset="0"/>
              </a:rPr>
              <a:t>como por exemplo</a:t>
            </a:r>
            <a:r>
              <a:rPr lang="pt-BR" sz="3000" b="1" dirty="0">
                <a:latin typeface="Poor Richard" pitchFamily="18" charset="0"/>
              </a:rPr>
              <a:t>: </a:t>
            </a:r>
            <a:endParaRPr lang="pt-BR" sz="3000" b="1" dirty="0" smtClean="0">
              <a:latin typeface="Poor Richard" pitchFamily="18" charset="0"/>
            </a:endParaRPr>
          </a:p>
          <a:p>
            <a:pPr algn="just"/>
            <a:endParaRPr lang="pt-BR" sz="3000" b="1" dirty="0">
              <a:latin typeface="Poor Richard" pitchFamily="18" charset="0"/>
            </a:endParaRPr>
          </a:p>
          <a:p>
            <a:pPr algn="just"/>
            <a:r>
              <a:rPr lang="pt-BR" sz="3000" b="1" dirty="0">
                <a:latin typeface="Poor Richard" pitchFamily="18" charset="0"/>
              </a:rPr>
              <a:t>● A</a:t>
            </a:r>
            <a:r>
              <a:rPr lang="pt-BR" sz="3000" b="1" dirty="0" smtClean="0">
                <a:latin typeface="Poor Richard" pitchFamily="18" charset="0"/>
              </a:rPr>
              <a:t>líquota</a:t>
            </a:r>
            <a:r>
              <a:rPr lang="pt-BR" sz="3000" b="1" dirty="0">
                <a:latin typeface="Poor Richard" pitchFamily="18" charset="0"/>
              </a:rPr>
              <a:t>, CST, CFOP, NCM, </a:t>
            </a:r>
            <a:r>
              <a:rPr lang="pt-BR" sz="3000" b="1" dirty="0" smtClean="0">
                <a:latin typeface="Poor Richard" pitchFamily="18" charset="0"/>
              </a:rPr>
              <a:t>Código </a:t>
            </a:r>
            <a:r>
              <a:rPr lang="pt-BR" sz="3000" b="1" dirty="0">
                <a:latin typeface="Poor Richard" pitchFamily="18" charset="0"/>
              </a:rPr>
              <a:t>de </a:t>
            </a:r>
            <a:r>
              <a:rPr lang="pt-BR" sz="3000" b="1" dirty="0" smtClean="0">
                <a:latin typeface="Poor Richard" pitchFamily="18" charset="0"/>
              </a:rPr>
              <a:t>Benefício</a:t>
            </a:r>
            <a:r>
              <a:rPr lang="pt-BR" sz="3000" b="1" dirty="0">
                <a:latin typeface="Poor Richar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95536" y="2060848"/>
            <a:ext cx="8283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 smtClean="0">
                <a:latin typeface="Poor Richard" pitchFamily="18" charset="0"/>
              </a:rPr>
              <a:t>REQUISITO INICIAL</a:t>
            </a:r>
            <a:endParaRPr lang="pt-BR" sz="88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704"/>
            <a:ext cx="3297858" cy="54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67944" y="1484784"/>
            <a:ext cx="48245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FF0000"/>
                </a:solidFill>
                <a:latin typeface="Poor Richard" pitchFamily="18" charset="0"/>
              </a:rPr>
              <a:t>Caso ainda não tenha conta no gov.br, baixe o Aplicativo GOV.BR e crie a conta.</a:t>
            </a:r>
          </a:p>
          <a:p>
            <a:pPr algn="just"/>
            <a:endParaRPr lang="pt-BR" sz="3200" b="1" dirty="0" smtClean="0">
              <a:latin typeface="Poor Richard" pitchFamily="18" charset="0"/>
            </a:endParaRPr>
          </a:p>
          <a:p>
            <a:pPr algn="just"/>
            <a:r>
              <a:rPr lang="pt-BR" sz="3200" b="1" dirty="0" smtClean="0">
                <a:latin typeface="Poor Richard" pitchFamily="18" charset="0"/>
              </a:rPr>
              <a:t>Depois </a:t>
            </a:r>
            <a:r>
              <a:rPr lang="pt-BR" sz="3200" b="1" dirty="0">
                <a:latin typeface="Poor Richard" pitchFamily="18" charset="0"/>
              </a:rPr>
              <a:t>de baixar, na tela inicial realize </a:t>
            </a:r>
            <a:r>
              <a:rPr lang="pt-BR" sz="3200" b="1" dirty="0" smtClean="0">
                <a:latin typeface="Poor Richard" pitchFamily="18" charset="0"/>
              </a:rPr>
              <a:t>o </a:t>
            </a:r>
            <a:r>
              <a:rPr lang="pt-BR" sz="3200" b="1" dirty="0" err="1" smtClean="0">
                <a:latin typeface="Poor Richard" pitchFamily="18" charset="0"/>
              </a:rPr>
              <a:t>login</a:t>
            </a:r>
            <a:r>
              <a:rPr lang="pt-BR" sz="3200" b="1" dirty="0" smtClean="0">
                <a:latin typeface="Poor Richard" pitchFamily="18" charset="0"/>
              </a:rPr>
              <a:t> </a:t>
            </a:r>
            <a:r>
              <a:rPr lang="pt-BR" sz="3200" b="1" dirty="0">
                <a:latin typeface="Poor Richard" pitchFamily="18" charset="0"/>
              </a:rPr>
              <a:t>utilizando seu CPF e sua conta gov.br</a:t>
            </a:r>
            <a:r>
              <a:rPr lang="pt-BR" sz="3200" b="1" dirty="0" smtClean="0">
                <a:latin typeface="Poor Richard" pitchFamily="18" charset="0"/>
              </a:rPr>
              <a:t>.</a:t>
            </a:r>
            <a:endParaRPr lang="pt-BR" sz="32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60906" y="1340768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Do Cadastro do Produtor Rural no APP - NFF</a:t>
            </a:r>
          </a:p>
          <a:p>
            <a:pPr algn="ctr"/>
            <a:endParaRPr lang="pt-BR" sz="3000" dirty="0">
              <a:solidFill>
                <a:srgbClr val="0000CC"/>
              </a:solidFill>
              <a:latin typeface="Poor Richard" pitchFamily="18" charset="0"/>
            </a:endParaRPr>
          </a:p>
          <a:p>
            <a:pPr algn="ctr"/>
            <a:r>
              <a:rPr lang="pt-BR" sz="4000" b="1" dirty="0" smtClean="0">
                <a:latin typeface="Poor Richard" pitchFamily="18" charset="0"/>
              </a:rPr>
              <a:t>Realização do Cadastro</a:t>
            </a:r>
          </a:p>
          <a:p>
            <a:endParaRPr lang="pt-BR" sz="3000" dirty="0">
              <a:latin typeface="Poor Richard" pitchFamily="18" charset="0"/>
            </a:endParaRPr>
          </a:p>
          <a:p>
            <a:pPr algn="just"/>
            <a:r>
              <a:rPr lang="pt-BR" sz="3000" dirty="0">
                <a:solidFill>
                  <a:srgbClr val="0000CC"/>
                </a:solidFill>
                <a:latin typeface="Poor Richard" pitchFamily="18" charset="0"/>
              </a:rPr>
              <a:t>● </a:t>
            </a:r>
            <a:r>
              <a:rPr lang="pt-BR" sz="3000" dirty="0" smtClean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Pesquise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e </a:t>
            </a:r>
            <a:r>
              <a:rPr lang="pt-BR" sz="4000" b="1" u="sng" dirty="0" smtClean="0">
                <a:solidFill>
                  <a:srgbClr val="FF0000"/>
                </a:solidFill>
                <a:latin typeface="Poor Richard" pitchFamily="18" charset="0"/>
              </a:rPr>
              <a:t>Baixe </a:t>
            </a:r>
            <a:r>
              <a:rPr lang="pt-BR" sz="4000" b="1" u="sng" dirty="0">
                <a:solidFill>
                  <a:srgbClr val="FF0000"/>
                </a:solidFill>
                <a:latin typeface="Poor Richard" pitchFamily="18" charset="0"/>
              </a:rPr>
              <a:t>o A</a:t>
            </a:r>
            <a:r>
              <a:rPr lang="pt-BR" sz="4000" b="1" u="sng" dirty="0" smtClean="0">
                <a:solidFill>
                  <a:srgbClr val="FF0000"/>
                </a:solidFill>
                <a:latin typeface="Poor Richard" pitchFamily="18" charset="0"/>
              </a:rPr>
              <a:t>plicativo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"Nota Fiscal Fácil -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NFF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na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“Play 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Store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”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ou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“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App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Store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”.</a:t>
            </a:r>
          </a:p>
          <a:p>
            <a:pPr algn="just"/>
            <a:r>
              <a:rPr lang="pt-BR" sz="4000" dirty="0">
                <a:solidFill>
                  <a:srgbClr val="0000CC"/>
                </a:solidFill>
                <a:latin typeface="Poor Richard" pitchFamily="18" charset="0"/>
              </a:rPr>
              <a:t>●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Instale o Aplicativo.</a:t>
            </a:r>
            <a:endParaRPr lang="pt-BR" sz="4000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011531" y="16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Confirme suas informações </a:t>
            </a:r>
            <a:r>
              <a:rPr lang="pt-BR" sz="4000" b="1" dirty="0">
                <a:latin typeface="Poor Richard" pitchFamily="18" charset="0"/>
              </a:rPr>
              <a:t>e clique </a:t>
            </a:r>
            <a:r>
              <a:rPr lang="pt-BR" sz="4000" b="1" dirty="0" smtClean="0">
                <a:latin typeface="Poor Richard" pitchFamily="18" charset="0"/>
              </a:rPr>
              <a:t>em "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Produtor Primário</a:t>
            </a:r>
            <a:r>
              <a:rPr lang="pt-BR" sz="4000" b="1" dirty="0">
                <a:latin typeface="Poor Richard" pitchFamily="18" charset="0"/>
              </a:rPr>
              <a:t>"</a:t>
            </a:r>
          </a:p>
        </p:txBody>
      </p:sp>
      <p:sp>
        <p:nvSpPr>
          <p:cNvPr id="3" name="Seta para a esquerda 2"/>
          <p:cNvSpPr/>
          <p:nvPr/>
        </p:nvSpPr>
        <p:spPr>
          <a:xfrm>
            <a:off x="3686461" y="5445224"/>
            <a:ext cx="1173571" cy="936104"/>
          </a:xfrm>
          <a:prstGeom prst="lef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3" y="1190625"/>
            <a:ext cx="3276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" y="0"/>
            <a:ext cx="91418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7980"/>
            <a:ext cx="3171910" cy="52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Digite </a:t>
            </a:r>
            <a:r>
              <a:rPr lang="pt-BR" sz="4000" b="1" dirty="0">
                <a:latin typeface="Poor Richard" pitchFamily="18" charset="0"/>
              </a:rPr>
              <a:t>o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Número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do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seu Telefone </a:t>
            </a:r>
            <a:r>
              <a:rPr lang="pt-BR" sz="4000" b="1" dirty="0">
                <a:latin typeface="Poor Richard" pitchFamily="18" charset="0"/>
              </a:rPr>
              <a:t>para receber </a:t>
            </a:r>
            <a:r>
              <a:rPr lang="pt-BR" sz="4000" b="1" dirty="0" smtClean="0">
                <a:latin typeface="Poor Richard" pitchFamily="18" charset="0"/>
              </a:rPr>
              <a:t>uma mensagem </a:t>
            </a:r>
            <a:r>
              <a:rPr lang="pt-BR" sz="4000" b="1" dirty="0">
                <a:latin typeface="Poor Richard" pitchFamily="18" charset="0"/>
              </a:rPr>
              <a:t>de texto com </a:t>
            </a:r>
            <a:r>
              <a:rPr lang="pt-BR" sz="4000" b="1" dirty="0" smtClean="0">
                <a:latin typeface="Poor Richard" pitchFamily="18" charset="0"/>
              </a:rPr>
              <a:t>o código </a:t>
            </a:r>
            <a:r>
              <a:rPr lang="pt-BR" sz="4000" b="1" dirty="0">
                <a:latin typeface="Poor Richard" pitchFamily="18" charset="0"/>
              </a:rPr>
              <a:t>de confirmação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2708920"/>
            <a:ext cx="2160240" cy="50405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1585447" y="3557630"/>
            <a:ext cx="936104" cy="792088"/>
          </a:xfrm>
          <a:prstGeom prst="up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240360" cy="53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21373" y="23245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Informe </a:t>
            </a:r>
            <a:r>
              <a:rPr lang="pt-BR" sz="4000" b="1" dirty="0">
                <a:latin typeface="Poor Richard" pitchFamily="18" charset="0"/>
              </a:rPr>
              <a:t>o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Código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de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6 Dígitos</a:t>
            </a:r>
            <a:r>
              <a:rPr lang="pt-BR" sz="4000" b="1" dirty="0" smtClean="0">
                <a:latin typeface="Poor Richard" pitchFamily="18" charset="0"/>
              </a:rPr>
              <a:t> </a:t>
            </a:r>
            <a:r>
              <a:rPr lang="pt-BR" sz="4000" b="1" dirty="0">
                <a:latin typeface="Poor Richard" pitchFamily="18" charset="0"/>
              </a:rPr>
              <a:t>enviado </a:t>
            </a:r>
            <a:r>
              <a:rPr lang="pt-BR" sz="4000" b="1" dirty="0" smtClean="0">
                <a:latin typeface="Poor Richard" pitchFamily="18" charset="0"/>
              </a:rPr>
              <a:t>por mensagem </a:t>
            </a:r>
            <a:r>
              <a:rPr lang="pt-BR" sz="4000" b="1" dirty="0">
                <a:latin typeface="Poor Richard" pitchFamily="18" charset="0"/>
              </a:rPr>
              <a:t>de texto.</a:t>
            </a:r>
          </a:p>
        </p:txBody>
      </p:sp>
      <p:sp>
        <p:nvSpPr>
          <p:cNvPr id="7" name="Seta para cima 6"/>
          <p:cNvSpPr/>
          <p:nvPr/>
        </p:nvSpPr>
        <p:spPr>
          <a:xfrm>
            <a:off x="1585447" y="4251678"/>
            <a:ext cx="936104" cy="977521"/>
          </a:xfrm>
          <a:prstGeom prst="up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179365" cy="52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851920" y="1441019"/>
            <a:ext cx="4827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Crie </a:t>
            </a:r>
            <a:r>
              <a:rPr lang="pt-BR" sz="4000" b="1" dirty="0">
                <a:latin typeface="Poor Richard" pitchFamily="18" charset="0"/>
              </a:rPr>
              <a:t>uma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Senha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(pin) de 4 D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ígitos </a:t>
            </a:r>
            <a:r>
              <a:rPr lang="pt-BR" sz="4000" b="1" dirty="0" smtClean="0">
                <a:latin typeface="Poor Richard" pitchFamily="18" charset="0"/>
              </a:rPr>
              <a:t>e confirme </a:t>
            </a:r>
            <a:r>
              <a:rPr lang="pt-BR" sz="4000" b="1" dirty="0">
                <a:latin typeface="Poor Richard" pitchFamily="18" charset="0"/>
              </a:rPr>
              <a:t>repetindo abaixo</a:t>
            </a:r>
            <a:r>
              <a:rPr lang="pt-BR" sz="4000" b="1" dirty="0" smtClean="0">
                <a:latin typeface="Poor Richard" pitchFamily="18" charset="0"/>
              </a:rPr>
              <a:t>.</a:t>
            </a:r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800" b="1" dirty="0">
                <a:solidFill>
                  <a:srgbClr val="FF0000"/>
                </a:solidFill>
                <a:latin typeface="Poor Richard" pitchFamily="18" charset="0"/>
              </a:rPr>
              <a:t>Essa senha </a:t>
            </a:r>
            <a:r>
              <a:rPr lang="pt-BR" sz="4800" b="1" dirty="0" smtClean="0">
                <a:solidFill>
                  <a:srgbClr val="FF0000"/>
                </a:solidFill>
                <a:latin typeface="Poor Richard" pitchFamily="18" charset="0"/>
              </a:rPr>
              <a:t>SEMPRE será </a:t>
            </a:r>
            <a:r>
              <a:rPr lang="pt-BR" sz="4800" b="1" dirty="0">
                <a:solidFill>
                  <a:srgbClr val="FF0000"/>
                </a:solidFill>
                <a:latin typeface="Poor Richard" pitchFamily="18" charset="0"/>
              </a:rPr>
              <a:t>solicitada para </a:t>
            </a:r>
            <a:r>
              <a:rPr lang="pt-BR" sz="4800" b="1" dirty="0" smtClean="0">
                <a:solidFill>
                  <a:srgbClr val="FF0000"/>
                </a:solidFill>
                <a:latin typeface="Poor Richard" pitchFamily="18" charset="0"/>
              </a:rPr>
              <a:t>emitir as Notas Fiscais.</a:t>
            </a:r>
            <a:endParaRPr lang="pt-BR" sz="48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1626007" y="4869160"/>
            <a:ext cx="936104" cy="936104"/>
          </a:xfrm>
          <a:prstGeom prst="up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0983"/>
            <a:ext cx="3243008" cy="53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23928" y="1090983"/>
            <a:ext cx="47552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O APP-NFF listará automaticamente todos os CAD-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PRO’s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 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autori-zados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 em nome do Titular / CPF.</a:t>
            </a:r>
          </a:p>
          <a:p>
            <a:pPr algn="just"/>
            <a:endParaRPr lang="pt-BR" sz="2400" b="1" dirty="0" smtClean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Resta somente,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informar 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o nome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de sua(s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) </a:t>
            </a:r>
            <a:r>
              <a:rPr lang="pt-BR" sz="4000" b="1" dirty="0" err="1" smtClean="0">
                <a:solidFill>
                  <a:srgbClr val="0000CC"/>
                </a:solidFill>
                <a:latin typeface="Poor Richard" pitchFamily="18" charset="0"/>
              </a:rPr>
              <a:t>pro-priedade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(s).</a:t>
            </a:r>
            <a:endParaRPr lang="pt-BR" sz="40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36920" y="4111005"/>
            <a:ext cx="2160240" cy="50405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1548988" y="5013176"/>
            <a:ext cx="936104" cy="792088"/>
          </a:xfrm>
          <a:prstGeom prst="up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5123"/>
            <a:ext cx="3312368" cy="526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23928" y="12687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Adicione</a:t>
            </a:r>
            <a:r>
              <a:rPr lang="pt-BR" sz="4000" b="1" dirty="0">
                <a:latin typeface="Poor Richard" pitchFamily="18" charset="0"/>
              </a:rPr>
              <a:t>, clicando </a:t>
            </a:r>
            <a:r>
              <a:rPr lang="pt-BR" sz="4000" b="1" dirty="0" smtClean="0">
                <a:latin typeface="Poor Richard" pitchFamily="18" charset="0"/>
              </a:rPr>
              <a:t>no</a:t>
            </a:r>
          </a:p>
          <a:p>
            <a:pPr algn="just"/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botão </a:t>
            </a:r>
          </a:p>
          <a:p>
            <a:pPr algn="just"/>
            <a:endParaRPr lang="pt-BR" sz="4000" b="1" dirty="0" smtClean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os </a:t>
            </a:r>
            <a:r>
              <a:rPr lang="pt-BR" sz="4000" b="1" dirty="0">
                <a:latin typeface="Poor Richard" pitchFamily="18" charset="0"/>
              </a:rPr>
              <a:t>produtos que você </a:t>
            </a:r>
            <a:r>
              <a:rPr lang="pt-BR" sz="4000" b="1" dirty="0" smtClean="0">
                <a:latin typeface="Poor Richard" pitchFamily="18" charset="0"/>
              </a:rPr>
              <a:t>produz nesta(s</a:t>
            </a:r>
            <a:r>
              <a:rPr lang="pt-BR" sz="4000" b="1" dirty="0">
                <a:latin typeface="Poor Richard" pitchFamily="18" charset="0"/>
              </a:rPr>
              <a:t>) propriedade(s</a:t>
            </a:r>
            <a:r>
              <a:rPr lang="pt-BR" sz="4000" b="1" dirty="0" smtClean="0">
                <a:latin typeface="Poor Richard" pitchFamily="18" charset="0"/>
              </a:rPr>
              <a:t>).</a:t>
            </a:r>
            <a:endParaRPr lang="pt-BR" sz="4000" b="1" dirty="0">
              <a:latin typeface="Poor Richard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33826"/>
            <a:ext cx="11811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54211" y="3010498"/>
            <a:ext cx="2393653" cy="63452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3347865" y="5445224"/>
            <a:ext cx="1224134" cy="936104"/>
          </a:xfrm>
          <a:prstGeom prst="lef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8711"/>
            <a:ext cx="3672408" cy="53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27632" y="134076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Adicione</a:t>
            </a:r>
            <a:r>
              <a:rPr lang="pt-BR" sz="4000" b="1" dirty="0">
                <a:latin typeface="Poor Richard" pitchFamily="18" charset="0"/>
              </a:rPr>
              <a:t>, clicando no</a:t>
            </a:r>
          </a:p>
          <a:p>
            <a:pPr algn="just"/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000" b="1" dirty="0">
                <a:latin typeface="Poor Richard" pitchFamily="18" charset="0"/>
              </a:rPr>
              <a:t>botão </a:t>
            </a:r>
            <a:endParaRPr lang="pt-BR" sz="4000" b="1" dirty="0" smtClean="0">
              <a:latin typeface="Poor Richard" pitchFamily="18" charset="0"/>
            </a:endParaRPr>
          </a:p>
          <a:p>
            <a:pPr algn="just"/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os </a:t>
            </a:r>
            <a:r>
              <a:rPr lang="pt-BR" sz="4000" b="1" dirty="0">
                <a:latin typeface="Poor Richard" pitchFamily="18" charset="0"/>
              </a:rPr>
              <a:t>clientes para </a:t>
            </a:r>
            <a:r>
              <a:rPr lang="pt-BR" sz="4000" b="1" dirty="0" smtClean="0">
                <a:latin typeface="Poor Richard" pitchFamily="18" charset="0"/>
              </a:rPr>
              <a:t>os quais </a:t>
            </a:r>
            <a:r>
              <a:rPr lang="pt-BR" sz="4000" b="1" dirty="0">
                <a:latin typeface="Poor Richard" pitchFamily="18" charset="0"/>
              </a:rPr>
              <a:t>você vende </a:t>
            </a:r>
            <a:r>
              <a:rPr lang="pt-BR" sz="4000" b="1" dirty="0" smtClean="0">
                <a:latin typeface="Poor Richard" pitchFamily="18" charset="0"/>
              </a:rPr>
              <a:t>esses produtos.</a:t>
            </a:r>
            <a:endParaRPr lang="pt-BR" sz="4000" b="1" dirty="0">
              <a:latin typeface="Poor Richard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30" y="2229182"/>
            <a:ext cx="11811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54211" y="3010498"/>
            <a:ext cx="2586635" cy="63452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3540846" y="5439141"/>
            <a:ext cx="1173571" cy="936104"/>
          </a:xfrm>
          <a:prstGeom prst="lef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5601"/>
            <a:ext cx="3600400" cy="52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1196752"/>
            <a:ext cx="4713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Por </a:t>
            </a:r>
            <a:r>
              <a:rPr lang="pt-BR" sz="4000" b="1" dirty="0">
                <a:latin typeface="Poor Richard" pitchFamily="18" charset="0"/>
              </a:rPr>
              <a:t>fim, Adicione, clicando no</a:t>
            </a:r>
          </a:p>
          <a:p>
            <a:pPr algn="just"/>
            <a:endParaRPr lang="pt-BR" sz="4000" b="1" dirty="0">
              <a:latin typeface="Poor Richard" pitchFamily="18" charset="0"/>
            </a:endParaRPr>
          </a:p>
          <a:p>
            <a:pPr algn="just"/>
            <a:r>
              <a:rPr lang="pt-BR" sz="4000" b="1" dirty="0">
                <a:latin typeface="Poor Richard" pitchFamily="18" charset="0"/>
              </a:rPr>
              <a:t>botão </a:t>
            </a:r>
            <a:endParaRPr lang="pt-BR" sz="4000" b="1" dirty="0" smtClean="0">
              <a:latin typeface="Poor Richard" pitchFamily="18" charset="0"/>
            </a:endParaRPr>
          </a:p>
          <a:p>
            <a:pPr algn="just"/>
            <a:endParaRPr lang="pt-BR" sz="4000" b="1" dirty="0" smtClean="0">
              <a:latin typeface="Poor Richard" pitchFamily="18" charset="0"/>
            </a:endParaRPr>
          </a:p>
          <a:p>
            <a:pPr algn="just"/>
            <a:r>
              <a:rPr lang="pt-BR" sz="4000" b="1" dirty="0" smtClean="0">
                <a:latin typeface="Poor Richard" pitchFamily="18" charset="0"/>
              </a:rPr>
              <a:t>os transportadores </a:t>
            </a:r>
            <a:r>
              <a:rPr lang="pt-BR" sz="4000" b="1" dirty="0">
                <a:latin typeface="Poor Richard" pitchFamily="18" charset="0"/>
              </a:rPr>
              <a:t>dos </a:t>
            </a:r>
            <a:r>
              <a:rPr lang="pt-BR" sz="4000" b="1" dirty="0" smtClean="0">
                <a:latin typeface="Poor Richard" pitchFamily="18" charset="0"/>
              </a:rPr>
              <a:t>seus produtos </a:t>
            </a:r>
            <a:r>
              <a:rPr lang="pt-BR" sz="4000" b="1" dirty="0">
                <a:latin typeface="Poor Richard" pitchFamily="18" charset="0"/>
              </a:rPr>
              <a:t>(se houver) </a:t>
            </a:r>
            <a:r>
              <a:rPr lang="pt-BR" sz="4000" b="1" dirty="0" smtClean="0">
                <a:latin typeface="Poor Richard" pitchFamily="18" charset="0"/>
              </a:rPr>
              <a:t>.</a:t>
            </a:r>
            <a:endParaRPr lang="pt-BR" sz="4000" b="1" dirty="0">
              <a:latin typeface="Poor Richard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10" y="2741875"/>
            <a:ext cx="11811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54211" y="3010498"/>
            <a:ext cx="2586635" cy="63452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1619672" y="4869160"/>
            <a:ext cx="1152128" cy="864096"/>
          </a:xfrm>
          <a:prstGeom prst="down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67544" y="1443841"/>
            <a:ext cx="82116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Seguindo os Passos, acima, o Produtor Rural estará </a:t>
            </a:r>
            <a:r>
              <a:rPr lang="pt-BR" sz="6000" b="1" dirty="0">
                <a:solidFill>
                  <a:srgbClr val="0000CC"/>
                </a:solidFill>
                <a:latin typeface="Poor Richard" pitchFamily="18" charset="0"/>
              </a:rPr>
              <a:t>habilitado </a:t>
            </a:r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a emitir as Notas Fiscais </a:t>
            </a:r>
            <a:r>
              <a:rPr lang="pt-BR" sz="6000" b="1" dirty="0">
                <a:solidFill>
                  <a:srgbClr val="0000CC"/>
                </a:solidFill>
                <a:latin typeface="Poor Richard" pitchFamily="18" charset="0"/>
              </a:rPr>
              <a:t>pelo aplicativo Nota Fiscal Fácil </a:t>
            </a:r>
            <a:r>
              <a:rPr lang="pt-BR" sz="6000" b="1" dirty="0" smtClean="0">
                <a:solidFill>
                  <a:srgbClr val="0000CC"/>
                </a:solidFill>
                <a:latin typeface="Poor Richard" pitchFamily="18" charset="0"/>
              </a:rPr>
              <a:t>– NFF.</a:t>
            </a:r>
            <a:endParaRPr lang="pt-BR" sz="6000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51520" y="177281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dirty="0" smtClean="0">
                <a:solidFill>
                  <a:srgbClr val="0000CC"/>
                </a:solidFill>
                <a:latin typeface="Poor Richard" pitchFamily="18" charset="0"/>
              </a:rPr>
              <a:t>Emissão da Nota Fiscal no APP - NFF</a:t>
            </a:r>
          </a:p>
          <a:p>
            <a:pPr algn="ctr"/>
            <a:endParaRPr lang="pt-BR" sz="3000" dirty="0">
              <a:solidFill>
                <a:srgbClr val="0000CC"/>
              </a:solidFill>
              <a:latin typeface="Poor Richard" pitchFamily="18" charset="0"/>
            </a:endParaRPr>
          </a:p>
          <a:p>
            <a:endParaRPr lang="pt-BR" sz="30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5469"/>
            <a:ext cx="3528392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29249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Clique </a:t>
            </a:r>
            <a:r>
              <a:rPr lang="pt-BR" sz="4000" b="1" dirty="0">
                <a:latin typeface="Poor Richard" pitchFamily="18" charset="0"/>
              </a:rPr>
              <a:t>no botão "+" e em nova </a:t>
            </a:r>
            <a:r>
              <a:rPr lang="pt-BR" sz="4000" b="1" dirty="0" smtClean="0">
                <a:latin typeface="Poor Richard" pitchFamily="18" charset="0"/>
              </a:rPr>
              <a:t>“ Nova Nota ”</a:t>
            </a:r>
            <a:endParaRPr lang="pt-BR" sz="4000" b="1" dirty="0">
              <a:latin typeface="Poor Richard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295636" y="4869160"/>
            <a:ext cx="864096" cy="576064"/>
          </a:xfrm>
          <a:prstGeom prst="right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58179" y="9011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1916832"/>
            <a:ext cx="85342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A NFF é um regime especial, instituído por meio do Ajuste </a:t>
            </a:r>
            <a:r>
              <a:rPr lang="pt-BR" sz="3000" b="1" dirty="0" smtClean="0">
                <a:latin typeface="Poor Richard" pitchFamily="18" charset="0"/>
              </a:rPr>
              <a:t>SINIEF 37/2019</a:t>
            </a:r>
            <a:r>
              <a:rPr lang="pt-BR" sz="3000" b="1" dirty="0">
                <a:latin typeface="Poor Richard" pitchFamily="18" charset="0"/>
              </a:rPr>
              <a:t>, que simplifica o processo de emissão dos seguintes </a:t>
            </a:r>
            <a:r>
              <a:rPr lang="pt-BR" sz="3000" b="1" dirty="0" smtClean="0">
                <a:latin typeface="Poor Richard" pitchFamily="18" charset="0"/>
              </a:rPr>
              <a:t>documentos fiscais </a:t>
            </a:r>
            <a:r>
              <a:rPr lang="pt-BR" sz="3000" b="1" dirty="0">
                <a:latin typeface="Poor Richard" pitchFamily="18" charset="0"/>
              </a:rPr>
              <a:t>eletrônicos:</a:t>
            </a:r>
          </a:p>
          <a:p>
            <a:pPr algn="just"/>
            <a:r>
              <a:rPr lang="pt-BR" sz="3000" b="1" dirty="0">
                <a:latin typeface="Poor Richard" pitchFamily="18" charset="0"/>
              </a:rPr>
              <a:t>a) Nota Fiscal de Consumidor Eletrônica - NFC-e, </a:t>
            </a:r>
            <a:r>
              <a:rPr lang="pt-BR" sz="3000" b="1" dirty="0" smtClean="0">
                <a:latin typeface="Poor Richard" pitchFamily="18" charset="0"/>
              </a:rPr>
              <a:t>mod. </a:t>
            </a:r>
            <a:r>
              <a:rPr lang="pt-BR" sz="3000" b="1" dirty="0">
                <a:latin typeface="Poor Richard" pitchFamily="18" charset="0"/>
              </a:rPr>
              <a:t>65;</a:t>
            </a:r>
          </a:p>
          <a:p>
            <a:pPr algn="just"/>
            <a:r>
              <a:rPr lang="pt-BR" sz="3000" b="1" dirty="0">
                <a:latin typeface="Poor Richard" pitchFamily="18" charset="0"/>
              </a:rPr>
              <a:t>b) Conhecimento de Transporte Eletrônico-CT-e, </a:t>
            </a:r>
            <a:r>
              <a:rPr lang="pt-BR" sz="3000" b="1" dirty="0" smtClean="0">
                <a:latin typeface="Poor Richard" pitchFamily="18" charset="0"/>
              </a:rPr>
              <a:t>mod. 57</a:t>
            </a:r>
            <a:r>
              <a:rPr lang="pt-BR" sz="3000" b="1" dirty="0">
                <a:latin typeface="Poor Richard" pitchFamily="18" charset="0"/>
              </a:rPr>
              <a:t>;</a:t>
            </a:r>
          </a:p>
          <a:p>
            <a:pPr algn="just"/>
            <a:r>
              <a:rPr lang="pt-BR" sz="3000" b="1" dirty="0">
                <a:latin typeface="Poor Richard" pitchFamily="18" charset="0"/>
              </a:rPr>
              <a:t>c) Manifesto Eletrônico de Documentos Fiscais-MDF-e, </a:t>
            </a:r>
            <a:r>
              <a:rPr lang="pt-BR" sz="3000" b="1" dirty="0" smtClean="0">
                <a:latin typeface="Poor Richard" pitchFamily="18" charset="0"/>
              </a:rPr>
              <a:t>mod. 58</a:t>
            </a:r>
            <a:r>
              <a:rPr lang="pt-BR" sz="3000" b="1" dirty="0">
                <a:latin typeface="Poor Richard" pitchFamily="18" charset="0"/>
              </a:rPr>
              <a:t>;</a:t>
            </a:r>
          </a:p>
          <a:p>
            <a:pPr algn="just"/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d) Nota Fiscal Eletrônica - NF-e, modelo 55.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2800" b="1" dirty="0">
                <a:latin typeface="Poor Richard" pitchFamily="18" charset="0"/>
              </a:rPr>
              <a:t>O aplicativo NFF foi concebido pelo </a:t>
            </a:r>
            <a:r>
              <a:rPr lang="pt-BR" sz="2800" b="1" dirty="0" err="1">
                <a:latin typeface="Poor Richard" pitchFamily="18" charset="0"/>
              </a:rPr>
              <a:t>Encat</a:t>
            </a:r>
            <a:r>
              <a:rPr lang="pt-BR" sz="2800" b="1" dirty="0">
                <a:latin typeface="Poor Richard" pitchFamily="18" charset="0"/>
              </a:rPr>
              <a:t>, em parceria com a </a:t>
            </a:r>
            <a:r>
              <a:rPr lang="pt-BR" sz="2800" b="1" dirty="0" smtClean="0">
                <a:latin typeface="Poor Richard" pitchFamily="18" charset="0"/>
              </a:rPr>
              <a:t>Secretaria de </a:t>
            </a:r>
            <a:r>
              <a:rPr lang="pt-BR" sz="2800" b="1" dirty="0">
                <a:latin typeface="Poor Richard" pitchFamily="18" charset="0"/>
              </a:rPr>
              <a:t>Fazenda do Rio Grande do Sul e </a:t>
            </a:r>
            <a:r>
              <a:rPr lang="pt-BR" sz="2800" b="1" dirty="0" err="1">
                <a:latin typeface="Poor Richard" pitchFamily="18" charset="0"/>
              </a:rPr>
              <a:t>Procergs</a:t>
            </a:r>
            <a:r>
              <a:rPr lang="pt-BR" sz="2800" b="1" dirty="0">
                <a:latin typeface="Poor Richard" pitchFamily="18" charset="0"/>
              </a:rPr>
              <a:t>.</a:t>
            </a:r>
            <a:endParaRPr lang="pt-BR" sz="28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754"/>
            <a:ext cx="3328725" cy="54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45470"/>
            <a:ext cx="3282543" cy="54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55570" y="2307180"/>
            <a:ext cx="17472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>
                <a:latin typeface="Poor Richard" pitchFamily="18" charset="0"/>
              </a:rPr>
              <a:t>Selecione </a:t>
            </a:r>
            <a:r>
              <a:rPr lang="pt-BR" sz="2600" b="1" dirty="0">
                <a:latin typeface="Poor Richard" pitchFamily="18" charset="0"/>
              </a:rPr>
              <a:t>a propriedade de origem do(s) produto(s)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5577" y="2693235"/>
            <a:ext cx="2232248" cy="51974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5220073" y="2307180"/>
            <a:ext cx="1008112" cy="617764"/>
          </a:xfrm>
          <a:prstGeom prst="leftArrow">
            <a:avLst>
              <a:gd name="adj1" fmla="val 50000"/>
              <a:gd name="adj2" fmla="val 67674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" y="1196752"/>
            <a:ext cx="3256402" cy="53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1"/>
            <a:ext cx="3177844" cy="53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074024" y="1196751"/>
            <a:ext cx="1890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Poor Richard" pitchFamily="18" charset="0"/>
              </a:rPr>
              <a:t>Selecione </a:t>
            </a:r>
            <a:r>
              <a:rPr lang="pt-BR" sz="2800" b="1" dirty="0">
                <a:latin typeface="Poor Richard" pitchFamily="18" charset="0"/>
              </a:rPr>
              <a:t>o </a:t>
            </a:r>
            <a:r>
              <a:rPr lang="pt-BR" sz="2800" b="1" dirty="0" err="1">
                <a:latin typeface="Poor Richard" pitchFamily="18" charset="0"/>
              </a:rPr>
              <a:t>destinátario</a:t>
            </a:r>
            <a:r>
              <a:rPr lang="pt-BR" sz="2800" b="1" dirty="0">
                <a:latin typeface="Poor Richard" pitchFamily="18" charset="0"/>
              </a:rPr>
              <a:t> do(s) produto(s). </a:t>
            </a:r>
            <a:endParaRPr lang="pt-BR" sz="2800" b="1" dirty="0" smtClean="0">
              <a:latin typeface="Poor Richard" pitchFamily="18" charset="0"/>
            </a:endParaRPr>
          </a:p>
          <a:p>
            <a:pPr algn="just"/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2800" b="1" dirty="0">
                <a:latin typeface="Poor Richard" pitchFamily="18" charset="0"/>
              </a:rPr>
              <a:t>Caso não </a:t>
            </a:r>
            <a:r>
              <a:rPr lang="pt-BR" sz="2800" b="1" dirty="0" smtClean="0">
                <a:latin typeface="Poor Richard" pitchFamily="18" charset="0"/>
              </a:rPr>
              <a:t>encontre o produtor, </a:t>
            </a:r>
            <a:r>
              <a:rPr lang="pt-BR" sz="2800" b="1" dirty="0">
                <a:latin typeface="Poor Richard" pitchFamily="18" charset="0"/>
              </a:rPr>
              <a:t>adicione clicando no </a:t>
            </a:r>
            <a:endParaRPr lang="pt-BR" sz="2800" b="1" dirty="0" smtClean="0">
              <a:latin typeface="Poor Richard" pitchFamily="18" charset="0"/>
            </a:endParaRPr>
          </a:p>
          <a:p>
            <a:pPr algn="just"/>
            <a:endParaRPr lang="pt-BR" sz="2800" b="1" dirty="0">
              <a:latin typeface="Poor Richard" pitchFamily="18" charset="0"/>
            </a:endParaRPr>
          </a:p>
          <a:p>
            <a:pPr algn="just"/>
            <a:r>
              <a:rPr lang="pt-BR" sz="2800" b="1" dirty="0" smtClean="0">
                <a:latin typeface="Poor Richard" pitchFamily="18" charset="0"/>
              </a:rPr>
              <a:t>botão</a:t>
            </a:r>
            <a:endParaRPr lang="pt-BR" sz="6000" b="1" dirty="0">
              <a:latin typeface="Poor Richard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32" y="5624030"/>
            <a:ext cx="7905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35659" y="3568369"/>
            <a:ext cx="2232248" cy="43669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6084168" y="2393810"/>
            <a:ext cx="729572" cy="6177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813"/>
            <a:ext cx="2880320" cy="52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164116"/>
            <a:ext cx="2952328" cy="527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516214" y="1917249"/>
            <a:ext cx="2286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Logo </a:t>
            </a:r>
            <a:r>
              <a:rPr lang="pt-BR" sz="4000" b="1" dirty="0">
                <a:latin typeface="Poor Richard" pitchFamily="18" charset="0"/>
              </a:rPr>
              <a:t>após, selecione o tipo de </a:t>
            </a:r>
            <a:r>
              <a:rPr lang="pt-BR" sz="4000" b="1" dirty="0" smtClean="0">
                <a:latin typeface="Poor Richard" pitchFamily="18" charset="0"/>
              </a:rPr>
              <a:t>operação a ser realizada</a:t>
            </a:r>
            <a:endParaRPr lang="pt-BR" sz="4000" b="1" dirty="0">
              <a:latin typeface="Poor Richard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4221089"/>
            <a:ext cx="2016224" cy="4320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1259632" y="5085184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4333"/>
            <a:ext cx="3223105" cy="530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23928" y="2492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Por </a:t>
            </a:r>
            <a:r>
              <a:rPr lang="pt-BR" sz="4000" b="1" dirty="0">
                <a:latin typeface="Poor Richard" pitchFamily="18" charset="0"/>
              </a:rPr>
              <a:t>fim, confirme as informações e clique em </a:t>
            </a:r>
            <a:r>
              <a:rPr lang="pt-BR" sz="4000" b="1" dirty="0" smtClean="0">
                <a:latin typeface="Poor Richard" pitchFamily="18" charset="0"/>
              </a:rPr>
              <a:t>“ </a:t>
            </a:r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Próximo</a:t>
            </a:r>
            <a:r>
              <a:rPr lang="pt-BR" sz="4000" b="1" dirty="0" smtClean="0">
                <a:latin typeface="Poor Richard" pitchFamily="18" charset="0"/>
              </a:rPr>
              <a:t>”</a:t>
            </a:r>
            <a:endParaRPr lang="pt-BR" sz="4000" b="1" dirty="0">
              <a:latin typeface="Poor Richard" pitchFamily="18" charset="0"/>
            </a:endParaRPr>
          </a:p>
        </p:txBody>
      </p:sp>
      <p:sp>
        <p:nvSpPr>
          <p:cNvPr id="3" name="Seta para cima 2"/>
          <p:cNvSpPr/>
          <p:nvPr/>
        </p:nvSpPr>
        <p:spPr>
          <a:xfrm>
            <a:off x="1619672" y="5229200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3955"/>
            <a:ext cx="3352800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148478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600" b="1" dirty="0" smtClean="0">
                <a:latin typeface="Poor Richard" pitchFamily="18" charset="0"/>
              </a:rPr>
              <a:t>Na </a:t>
            </a:r>
            <a:r>
              <a:rPr lang="pt-BR" sz="4600" b="1" dirty="0">
                <a:latin typeface="Poor Richard" pitchFamily="18" charset="0"/>
              </a:rPr>
              <a:t>próxima tela, </a:t>
            </a:r>
          </a:p>
          <a:p>
            <a:pPr algn="just"/>
            <a:r>
              <a:rPr lang="pt-BR" sz="4600" b="1" dirty="0">
                <a:latin typeface="Poor Richard" pitchFamily="18" charset="0"/>
              </a:rPr>
              <a:t>informe os produtos </a:t>
            </a:r>
          </a:p>
          <a:p>
            <a:pPr algn="just"/>
            <a:r>
              <a:rPr lang="pt-BR" sz="4600" b="1" dirty="0">
                <a:latin typeface="Poor Richard" pitchFamily="18" charset="0"/>
              </a:rPr>
              <a:t>que irão compor a nota, </a:t>
            </a:r>
            <a:r>
              <a:rPr lang="pt-BR" sz="4600" b="1" dirty="0" smtClean="0">
                <a:latin typeface="Poor Richard" pitchFamily="18" charset="0"/>
              </a:rPr>
              <a:t>a quantidade </a:t>
            </a:r>
            <a:r>
              <a:rPr lang="pt-BR" sz="4600" b="1" dirty="0">
                <a:latin typeface="Poor Richard" pitchFamily="18" charset="0"/>
              </a:rPr>
              <a:t>e os </a:t>
            </a:r>
            <a:r>
              <a:rPr lang="pt-BR" sz="4600" b="1" dirty="0" smtClean="0">
                <a:latin typeface="Poor Richard" pitchFamily="18" charset="0"/>
              </a:rPr>
              <a:t>descontos se </a:t>
            </a:r>
            <a:r>
              <a:rPr lang="pt-BR" sz="4600" b="1" dirty="0">
                <a:latin typeface="Poor Richard" pitchFamily="18" charset="0"/>
              </a:rPr>
              <a:t>houver. </a:t>
            </a:r>
          </a:p>
        </p:txBody>
      </p:sp>
      <p:sp>
        <p:nvSpPr>
          <p:cNvPr id="7" name="Seta para cima 6"/>
          <p:cNvSpPr/>
          <p:nvPr/>
        </p:nvSpPr>
        <p:spPr>
          <a:xfrm>
            <a:off x="1613992" y="3654609"/>
            <a:ext cx="1059904" cy="998527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5469"/>
            <a:ext cx="3456384" cy="54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141277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600" b="1" dirty="0" smtClean="0">
                <a:latin typeface="Poor Richard" pitchFamily="18" charset="0"/>
              </a:rPr>
              <a:t>Caso </a:t>
            </a:r>
            <a:r>
              <a:rPr lang="pt-BR" sz="4600" b="1" dirty="0">
                <a:latin typeface="Poor Richard" pitchFamily="18" charset="0"/>
              </a:rPr>
              <a:t>o </a:t>
            </a:r>
            <a:r>
              <a:rPr lang="pt-BR" sz="4600" b="1" dirty="0" smtClean="0">
                <a:latin typeface="Poor Richard" pitchFamily="18" charset="0"/>
              </a:rPr>
              <a:t>produto não </a:t>
            </a:r>
            <a:r>
              <a:rPr lang="pt-BR" sz="4600" b="1" dirty="0">
                <a:latin typeface="Poor Richard" pitchFamily="18" charset="0"/>
              </a:rPr>
              <a:t>constar na lista</a:t>
            </a:r>
            <a:r>
              <a:rPr lang="pt-BR" sz="4600" b="1" dirty="0" smtClean="0">
                <a:latin typeface="Poor Richard" pitchFamily="18" charset="0"/>
              </a:rPr>
              <a:t>, adicione-o </a:t>
            </a:r>
            <a:r>
              <a:rPr lang="pt-BR" sz="4600" b="1" dirty="0">
                <a:latin typeface="Poor Richard" pitchFamily="18" charset="0"/>
              </a:rPr>
              <a:t>clicando no </a:t>
            </a:r>
            <a:r>
              <a:rPr lang="pt-BR" sz="4600" b="1" dirty="0" smtClean="0">
                <a:latin typeface="Poor Richard" pitchFamily="18" charset="0"/>
              </a:rPr>
              <a:t>botão </a:t>
            </a:r>
            <a:endParaRPr lang="pt-BR" sz="4600" b="1" dirty="0">
              <a:latin typeface="Poor Richard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545367"/>
            <a:ext cx="8191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esquerda 2"/>
          <p:cNvSpPr/>
          <p:nvPr/>
        </p:nvSpPr>
        <p:spPr>
          <a:xfrm>
            <a:off x="2339752" y="3068960"/>
            <a:ext cx="648072" cy="608434"/>
          </a:xfrm>
          <a:prstGeom prst="left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5754"/>
            <a:ext cx="3528392" cy="53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55243" y="1947614"/>
            <a:ext cx="47092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600" b="1" dirty="0" smtClean="0">
                <a:latin typeface="Poor Richard" pitchFamily="18" charset="0"/>
              </a:rPr>
              <a:t>Depois </a:t>
            </a:r>
            <a:r>
              <a:rPr lang="pt-BR" sz="4600" b="1" dirty="0">
                <a:latin typeface="Poor Richard" pitchFamily="18" charset="0"/>
              </a:rPr>
              <a:t>de selecionar </a:t>
            </a:r>
            <a:r>
              <a:rPr lang="pt-BR" sz="4600" b="1" dirty="0" smtClean="0">
                <a:latin typeface="Poor Richard" pitchFamily="18" charset="0"/>
              </a:rPr>
              <a:t>o produto </a:t>
            </a:r>
            <a:r>
              <a:rPr lang="pt-BR" sz="4600" b="1" dirty="0">
                <a:latin typeface="Poor Richard" pitchFamily="18" charset="0"/>
              </a:rPr>
              <a:t>e informar </a:t>
            </a:r>
            <a:r>
              <a:rPr lang="pt-BR" sz="4600" b="1" dirty="0" smtClean="0">
                <a:latin typeface="Poor Richard" pitchFamily="18" charset="0"/>
              </a:rPr>
              <a:t>a quantidade</a:t>
            </a:r>
            <a:r>
              <a:rPr lang="pt-BR" sz="4600" b="1" dirty="0">
                <a:latin typeface="Poor Richard" pitchFamily="18" charset="0"/>
              </a:rPr>
              <a:t>, </a:t>
            </a:r>
            <a:r>
              <a:rPr lang="pt-BR" sz="4600" b="1" dirty="0" smtClean="0">
                <a:latin typeface="Poor Richard" pitchFamily="18" charset="0"/>
              </a:rPr>
              <a:t>clique em "Adicionar</a:t>
            </a:r>
            <a:r>
              <a:rPr lang="pt-BR" sz="4600" b="1" dirty="0">
                <a:latin typeface="Poor Richard" pitchFamily="18" charset="0"/>
              </a:rPr>
              <a:t>"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1727684" y="5085184"/>
            <a:ext cx="1008112" cy="648072"/>
          </a:xfrm>
          <a:prstGeom prst="downArrow">
            <a:avLst>
              <a:gd name="adj1" fmla="val 50000"/>
              <a:gd name="adj2" fmla="val 60529"/>
            </a:avLst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9121"/>
            <a:ext cx="3528392" cy="543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133726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600" b="1" dirty="0" smtClean="0">
                <a:latin typeface="Poor Richard" pitchFamily="18" charset="0"/>
              </a:rPr>
              <a:t>Depois </a:t>
            </a:r>
            <a:r>
              <a:rPr lang="pt-BR" sz="3600" b="1" dirty="0">
                <a:latin typeface="Poor Richard" pitchFamily="18" charset="0"/>
              </a:rPr>
              <a:t>de adicionar o(s) produto(s), clique em próximo.</a:t>
            </a:r>
          </a:p>
          <a:p>
            <a:pPr algn="just"/>
            <a:r>
              <a:rPr lang="pt-BR" sz="3600" b="1" dirty="0">
                <a:latin typeface="Poor Richard" pitchFamily="18" charset="0"/>
              </a:rPr>
              <a:t>Caso precise adicionar mais algum produto clique no botão  </a:t>
            </a:r>
            <a:r>
              <a:rPr lang="pt-BR" sz="3600" b="1" dirty="0" smtClean="0">
                <a:latin typeface="Poor Richard" pitchFamily="18" charset="0"/>
              </a:rPr>
              <a:t>           .</a:t>
            </a:r>
            <a:endParaRPr lang="pt-BR" sz="3600" b="1" dirty="0">
              <a:latin typeface="Poor Richard" pitchFamily="18" charset="0"/>
            </a:endParaRPr>
          </a:p>
          <a:p>
            <a:pPr algn="just"/>
            <a:r>
              <a:rPr lang="pt-BR" sz="3600" b="1" dirty="0">
                <a:latin typeface="Poor Richard" pitchFamily="18" charset="0"/>
              </a:rPr>
              <a:t>Caso for produto incorreto clique no </a:t>
            </a:r>
            <a:r>
              <a:rPr lang="pt-BR" sz="3600" b="1" dirty="0" smtClean="0">
                <a:latin typeface="Poor Richard" pitchFamily="18" charset="0"/>
              </a:rPr>
              <a:t>“ </a:t>
            </a:r>
            <a:r>
              <a:rPr lang="pt-BR" sz="3600" b="1" dirty="0" smtClean="0">
                <a:solidFill>
                  <a:srgbClr val="FF0000"/>
                </a:solidFill>
                <a:latin typeface="Poor Richard" pitchFamily="18" charset="0"/>
              </a:rPr>
              <a:t>X </a:t>
            </a:r>
            <a:r>
              <a:rPr lang="pt-BR" sz="3600" b="1" dirty="0" smtClean="0">
                <a:latin typeface="Poor Richard" pitchFamily="18" charset="0"/>
              </a:rPr>
              <a:t>” para </a:t>
            </a:r>
            <a:r>
              <a:rPr lang="pt-BR" sz="3600" b="1" dirty="0">
                <a:latin typeface="Poor Richard" pitchFamily="18" charset="0"/>
              </a:rPr>
              <a:t>removê-lo.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46" y="4077072"/>
            <a:ext cx="7334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cima 8"/>
          <p:cNvSpPr/>
          <p:nvPr/>
        </p:nvSpPr>
        <p:spPr>
          <a:xfrm>
            <a:off x="1711896" y="4653136"/>
            <a:ext cx="987896" cy="864096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6" y="1045469"/>
            <a:ext cx="3091787" cy="54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6544"/>
            <a:ext cx="3024336" cy="539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660232" y="1988840"/>
            <a:ext cx="2304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Selecione </a:t>
            </a:r>
            <a:r>
              <a:rPr lang="pt-BR" sz="4000" b="1" dirty="0">
                <a:latin typeface="Poor Richard" pitchFamily="18" charset="0"/>
              </a:rPr>
              <a:t>quem irá transportar os produtos.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93857" y="2680444"/>
            <a:ext cx="2016224" cy="4320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>
            <a:off x="5354596" y="2278704"/>
            <a:ext cx="729572" cy="6177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4832985" y="2803610"/>
            <a:ext cx="729572" cy="6177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5355566" y="3316165"/>
            <a:ext cx="729572" cy="6177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1369921" y="3573889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5" y="1080339"/>
            <a:ext cx="3024336" cy="54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0230"/>
            <a:ext cx="2952328" cy="54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537176" y="1196752"/>
            <a:ext cx="24273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Poor Richard" pitchFamily="18" charset="0"/>
              </a:rPr>
              <a:t>Se </a:t>
            </a:r>
            <a:r>
              <a:rPr lang="pt-BR" sz="2200" b="1" dirty="0">
                <a:latin typeface="Poor Richard" pitchFamily="18" charset="0"/>
              </a:rPr>
              <a:t>for transporte próprio (igual ao exemplo), </a:t>
            </a:r>
            <a:r>
              <a:rPr lang="pt-BR" sz="2200" b="1" dirty="0" smtClean="0">
                <a:latin typeface="Poor Richard" pitchFamily="18" charset="0"/>
              </a:rPr>
              <a:t>informe </a:t>
            </a:r>
            <a:r>
              <a:rPr lang="pt-BR" sz="2200" b="1" dirty="0">
                <a:latin typeface="Poor Richard" pitchFamily="18" charset="0"/>
              </a:rPr>
              <a:t>apenas quem irá pagar. </a:t>
            </a:r>
          </a:p>
          <a:p>
            <a:pPr algn="just"/>
            <a:r>
              <a:rPr lang="pt-BR" sz="2200" b="1" dirty="0">
                <a:latin typeface="Poor Richard" pitchFamily="18" charset="0"/>
              </a:rPr>
              <a:t>Se for por transportadora, informe além do custo </a:t>
            </a:r>
            <a:r>
              <a:rPr lang="pt-BR" sz="2200" b="1" dirty="0" smtClean="0">
                <a:latin typeface="Poor Richard" pitchFamily="18" charset="0"/>
              </a:rPr>
              <a:t>quem </a:t>
            </a:r>
            <a:r>
              <a:rPr lang="pt-BR" sz="2200" b="1" dirty="0">
                <a:latin typeface="Poor Richard" pitchFamily="18" charset="0"/>
              </a:rPr>
              <a:t>irá realizar o frete e a placa do veículo (</a:t>
            </a:r>
            <a:r>
              <a:rPr lang="pt-BR" sz="2200" b="1" dirty="0" smtClean="0">
                <a:latin typeface="Poor Richard" pitchFamily="18" charset="0"/>
              </a:rPr>
              <a:t>se souber</a:t>
            </a:r>
            <a:r>
              <a:rPr lang="pt-BR" sz="2200" b="1" dirty="0">
                <a:latin typeface="Poor Richard" pitchFamily="18" charset="0"/>
              </a:rPr>
              <a:t>). Caso não tenha transporte não </a:t>
            </a:r>
            <a:r>
              <a:rPr lang="pt-BR" sz="2200" b="1" dirty="0" smtClean="0">
                <a:latin typeface="Poor Richard" pitchFamily="18" charset="0"/>
              </a:rPr>
              <a:t>é necessário </a:t>
            </a:r>
            <a:r>
              <a:rPr lang="pt-BR" sz="2200" b="1" dirty="0">
                <a:latin typeface="Poor Richard" pitchFamily="18" charset="0"/>
              </a:rPr>
              <a:t>informar nada.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59490" y="3821848"/>
            <a:ext cx="2012310" cy="39924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4888822" y="2289514"/>
            <a:ext cx="729572" cy="5760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4896036" y="2847804"/>
            <a:ext cx="729572" cy="576064"/>
          </a:xfrm>
          <a:prstGeom prst="leftArrow">
            <a:avLst>
              <a:gd name="adj1" fmla="val 50000"/>
              <a:gd name="adj2" fmla="val 52209"/>
            </a:avLst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1337625" y="4653136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58179" y="9011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1916832"/>
            <a:ext cx="85342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Poor Richard" pitchFamily="18" charset="0"/>
              </a:rPr>
              <a:t>●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AJUSTE SINIEF Nº </a:t>
            </a:r>
            <a:r>
              <a:rPr lang="pt-BR" sz="3000" b="1" dirty="0" smtClean="0">
                <a:solidFill>
                  <a:srgbClr val="0000CC"/>
                </a:solidFill>
                <a:latin typeface="Poor Richard" pitchFamily="18" charset="0"/>
              </a:rPr>
              <a:t>53 / 2022, </a:t>
            </a:r>
            <a:r>
              <a:rPr lang="pt-BR" sz="3000" b="1" dirty="0" smtClean="0">
                <a:latin typeface="Poor Richard" pitchFamily="18" charset="0"/>
              </a:rPr>
              <a:t>Publicado </a:t>
            </a:r>
            <a:r>
              <a:rPr lang="pt-BR" sz="3000" b="1" dirty="0">
                <a:latin typeface="Poor Richard" pitchFamily="18" charset="0"/>
              </a:rPr>
              <a:t>no DOU de </a:t>
            </a:r>
            <a:r>
              <a:rPr lang="pt-BR" sz="3000" b="1" dirty="0" smtClean="0">
                <a:latin typeface="Poor Richard" pitchFamily="18" charset="0"/>
              </a:rPr>
              <a:t>14.12.2022, Altera </a:t>
            </a:r>
            <a:r>
              <a:rPr lang="pt-BR" sz="3000" b="1" dirty="0">
                <a:latin typeface="Poor Richard" pitchFamily="18" charset="0"/>
              </a:rPr>
              <a:t>o Ajuste SINIEF nº 10/22, que estabelece a obrigatoriedade da </a:t>
            </a:r>
            <a:r>
              <a:rPr lang="pt-BR" sz="3000" b="1" dirty="0" smtClean="0">
                <a:latin typeface="Poor Richard" pitchFamily="18" charset="0"/>
              </a:rPr>
              <a:t>utilização da </a:t>
            </a:r>
            <a:r>
              <a:rPr lang="pt-BR" sz="3000" b="1" dirty="0">
                <a:latin typeface="Poor Richard" pitchFamily="18" charset="0"/>
              </a:rPr>
              <a:t>Nota Fiscal Eletrônica - NF-e - em substituição à Nota Fiscal, modelo 4</a:t>
            </a:r>
            <a:r>
              <a:rPr lang="pt-BR" sz="3000" b="1" dirty="0" smtClean="0">
                <a:latin typeface="Poor Richard" pitchFamily="18" charset="0"/>
              </a:rPr>
              <a:t>.</a:t>
            </a:r>
          </a:p>
          <a:p>
            <a:pPr algn="ctr"/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AJUSTE SINIEF Nº 53 / 2022 </a:t>
            </a:r>
            <a:endParaRPr lang="pt-BR" sz="3000" b="1" dirty="0" smtClean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endParaRPr lang="pt-BR" sz="3000" b="1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3000" b="1" dirty="0" smtClean="0">
                <a:latin typeface="Poor Richard" pitchFamily="18" charset="0"/>
              </a:rPr>
              <a:t>Cláusula </a:t>
            </a:r>
            <a:r>
              <a:rPr lang="pt-BR" sz="3000" b="1" dirty="0">
                <a:latin typeface="Poor Richard" pitchFamily="18" charset="0"/>
              </a:rPr>
              <a:t>primeira O “caput” da cláusula primeira do Ajuste SINIEF nº 10, de 7 de abril de 2022, passa a vigorar com </a:t>
            </a:r>
            <a:r>
              <a:rPr lang="pt-BR" sz="3000" b="1" dirty="0" smtClean="0">
                <a:latin typeface="Poor Richard" pitchFamily="18" charset="0"/>
              </a:rPr>
              <a:t>a seguinte </a:t>
            </a:r>
            <a:r>
              <a:rPr lang="pt-BR" sz="3000" b="1" dirty="0">
                <a:latin typeface="Poor Richard" pitchFamily="18" charset="0"/>
              </a:rPr>
              <a:t>redação</a:t>
            </a:r>
            <a:r>
              <a:rPr lang="pt-BR" sz="3000" b="1" dirty="0" smtClean="0">
                <a:latin typeface="Poor Richard" pitchFamily="18" charset="0"/>
              </a:rPr>
              <a:t>:</a:t>
            </a:r>
            <a:endParaRPr lang="pt-BR" sz="30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2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087"/>
            <a:ext cx="3352800" cy="537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07160" y="191683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Verifique </a:t>
            </a:r>
            <a:r>
              <a:rPr lang="pt-BR" sz="4000" b="1" dirty="0">
                <a:latin typeface="Poor Richard" pitchFamily="18" charset="0"/>
              </a:rPr>
              <a:t>os valores e informe </a:t>
            </a:r>
            <a:r>
              <a:rPr lang="pt-BR" sz="4000" b="1" dirty="0" smtClean="0">
                <a:latin typeface="Poor Richard" pitchFamily="18" charset="0"/>
              </a:rPr>
              <a:t>as demais </a:t>
            </a:r>
            <a:r>
              <a:rPr lang="pt-BR" sz="4000" b="1" dirty="0">
                <a:latin typeface="Poor Richard" pitchFamily="18" charset="0"/>
              </a:rPr>
              <a:t>despesas se houver.</a:t>
            </a:r>
          </a:p>
          <a:p>
            <a:pPr algn="just"/>
            <a:r>
              <a:rPr lang="pt-BR" sz="4000" b="1" dirty="0">
                <a:latin typeface="Poor Richard" pitchFamily="18" charset="0"/>
              </a:rPr>
              <a:t>Se estiver tudo certo, clique em "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Próximo</a:t>
            </a:r>
            <a:r>
              <a:rPr lang="pt-BR" sz="4000" b="1" dirty="0">
                <a:latin typeface="Poor Richard" pitchFamily="18" charset="0"/>
              </a:rPr>
              <a:t>".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00" y="4509120"/>
            <a:ext cx="2160240" cy="50405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950289" y="3249853"/>
            <a:ext cx="2160240" cy="50405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1619672" y="5373216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2299"/>
            <a:ext cx="3398061" cy="53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97348" y="2060848"/>
            <a:ext cx="49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latin typeface="Poor Richard" pitchFamily="18" charset="0"/>
              </a:rPr>
              <a:t>Inclua as informações </a:t>
            </a:r>
            <a:r>
              <a:rPr lang="pt-BR" sz="4000" b="1" dirty="0">
                <a:latin typeface="Poor Richard" pitchFamily="18" charset="0"/>
              </a:rPr>
              <a:t>adicionais se necessário e clique em "</a:t>
            </a:r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Próximo</a:t>
            </a:r>
            <a:r>
              <a:rPr lang="pt-BR" sz="4000" b="1" dirty="0">
                <a:latin typeface="Poor Richard" pitchFamily="18" charset="0"/>
              </a:rPr>
              <a:t>".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70430" y="4149079"/>
            <a:ext cx="2160240" cy="37904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1518502" y="4869160"/>
            <a:ext cx="864096" cy="720080"/>
          </a:xfrm>
          <a:prstGeom prst="upArrow">
            <a:avLst/>
          </a:prstGeom>
          <a:solidFill>
            <a:srgbClr val="FF0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726414" y="3019130"/>
            <a:ext cx="2405426" cy="55388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9568"/>
            <a:ext cx="2736303" cy="545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130760"/>
            <a:ext cx="2880320" cy="545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56176" y="2240050"/>
            <a:ext cx="2880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b="1" dirty="0" smtClean="0">
                <a:latin typeface="Poor Richard" pitchFamily="18" charset="0"/>
              </a:rPr>
              <a:t>Por </a:t>
            </a:r>
            <a:r>
              <a:rPr lang="pt-BR" sz="3400" b="1" dirty="0">
                <a:latin typeface="Poor Richard" pitchFamily="18" charset="0"/>
              </a:rPr>
              <a:t>fim, </a:t>
            </a:r>
            <a:r>
              <a:rPr lang="pt-BR" sz="3400" b="1" dirty="0" smtClean="0">
                <a:latin typeface="Poor Richard" pitchFamily="18" charset="0"/>
              </a:rPr>
              <a:t>confirme </a:t>
            </a:r>
            <a:r>
              <a:rPr lang="pt-BR" sz="3400" b="1" dirty="0">
                <a:latin typeface="Poor Richard" pitchFamily="18" charset="0"/>
              </a:rPr>
              <a:t>as informações da </a:t>
            </a:r>
            <a:r>
              <a:rPr lang="pt-BR" sz="3400" b="1" dirty="0" smtClean="0">
                <a:latin typeface="Poor Richard" pitchFamily="18" charset="0"/>
              </a:rPr>
              <a:t>nota. Clique </a:t>
            </a:r>
            <a:r>
              <a:rPr lang="pt-BR" sz="3400" b="1" dirty="0">
                <a:latin typeface="Poor Richard" pitchFamily="18" charset="0"/>
              </a:rPr>
              <a:t>em "Emitir </a:t>
            </a:r>
            <a:r>
              <a:rPr lang="pt-BR" sz="3400" b="1" dirty="0" smtClean="0">
                <a:latin typeface="Poor Richard" pitchFamily="18" charset="0"/>
              </a:rPr>
              <a:t>Nota” e </a:t>
            </a:r>
            <a:r>
              <a:rPr lang="pt-BR" sz="4400" b="1" dirty="0">
                <a:solidFill>
                  <a:srgbClr val="FF0000"/>
                </a:solidFill>
                <a:latin typeface="Poor Richard" pitchFamily="18" charset="0"/>
              </a:rPr>
              <a:t>I</a:t>
            </a:r>
            <a:r>
              <a:rPr lang="pt-BR" sz="4400" b="1" dirty="0" smtClean="0">
                <a:solidFill>
                  <a:srgbClr val="FF0000"/>
                </a:solidFill>
                <a:latin typeface="Poor Richard" pitchFamily="18" charset="0"/>
              </a:rPr>
              <a:t>nforme </a:t>
            </a:r>
            <a:r>
              <a:rPr lang="pt-BR" sz="4400" b="1" dirty="0">
                <a:solidFill>
                  <a:srgbClr val="FF0000"/>
                </a:solidFill>
                <a:latin typeface="Poor Richard" pitchFamily="18" charset="0"/>
              </a:rPr>
              <a:t>seu PIN.</a:t>
            </a:r>
          </a:p>
        </p:txBody>
      </p:sp>
      <p:sp>
        <p:nvSpPr>
          <p:cNvPr id="3" name="Seta para a esquerda 2"/>
          <p:cNvSpPr/>
          <p:nvPr/>
        </p:nvSpPr>
        <p:spPr>
          <a:xfrm>
            <a:off x="5652120" y="5520974"/>
            <a:ext cx="864096" cy="837616"/>
          </a:xfrm>
          <a:prstGeom prst="lef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7308304" y="4941864"/>
            <a:ext cx="1069783" cy="837616"/>
          </a:xfrm>
          <a:prstGeom prst="leftArrow">
            <a:avLst>
              <a:gd name="adj1" fmla="val 50000"/>
              <a:gd name="adj2" fmla="val 72811"/>
            </a:avLst>
          </a:prstGeom>
          <a:solidFill>
            <a:srgbClr val="0000CC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55325" y="1045469"/>
            <a:ext cx="82116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CC"/>
                </a:solidFill>
                <a:latin typeface="Poor Richard" pitchFamily="18" charset="0"/>
              </a:rPr>
              <a:t>Emissão OFF-LINE – Fiscalização</a:t>
            </a:r>
          </a:p>
          <a:p>
            <a:endParaRPr lang="pt" sz="1400" dirty="0"/>
          </a:p>
          <a:p>
            <a:pPr algn="just"/>
            <a:r>
              <a:rPr lang="pt-BR" sz="2800" b="1" dirty="0">
                <a:latin typeface="Poor Richard" pitchFamily="18" charset="0"/>
              </a:rPr>
              <a:t>No caso da NF-e não for transmitida por ausência de sinal de internet (EMISSÃO OFFLINE), 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o transportador deverá ter e apresentar à fiscalização de trânsito</a:t>
            </a:r>
            <a:r>
              <a:rPr lang="pt-BR" sz="2800" b="1" dirty="0" smtClean="0">
                <a:latin typeface="Poor Richard" pitchFamily="18" charset="0"/>
              </a:rPr>
              <a:t>:</a:t>
            </a:r>
          </a:p>
          <a:p>
            <a:pPr algn="just"/>
            <a:endParaRPr lang="pt-BR" sz="1600" b="1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a) o 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dispositivo móvel usado para a emissão da NF-e, contendo as informações da NFF emitida de forma </a:t>
            </a:r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off-line; </a:t>
            </a:r>
          </a:p>
          <a:p>
            <a:pPr algn="ctr"/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ou</a:t>
            </a:r>
            <a:endParaRPr lang="pt-BR" sz="2800" b="1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Poor Richard" pitchFamily="18" charset="0"/>
              </a:rPr>
              <a:t>b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) cópias das telas do APP em que identificam:</a:t>
            </a: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● O nº da NFF e que a emissão desta foi de forma </a:t>
            </a:r>
            <a:r>
              <a:rPr lang="pt-BR" sz="2800" b="1" dirty="0" err="1" smtClean="0">
                <a:solidFill>
                  <a:srgbClr val="0000CC"/>
                </a:solidFill>
                <a:latin typeface="Poor Richard" pitchFamily="18" charset="0"/>
              </a:rPr>
              <a:t>offl-ine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;</a:t>
            </a: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● Resumo COMPLETO da NFF (Para gerar o resumo basta clicar na NFF e acionar o botão “</a:t>
            </a:r>
            <a:r>
              <a:rPr lang="pt-BR" sz="4000" b="1" u="sng" dirty="0">
                <a:solidFill>
                  <a:srgbClr val="FF0000"/>
                </a:solidFill>
                <a:latin typeface="Poor Richard" pitchFamily="18" charset="0"/>
              </a:rPr>
              <a:t>ver o resumo</a:t>
            </a:r>
            <a:r>
              <a:rPr lang="pt-BR" sz="2800" b="1" dirty="0">
                <a:solidFill>
                  <a:srgbClr val="0000CC"/>
                </a:solidFill>
                <a:latin typeface="Poor Richard" pitchFamily="18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17081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94" y="1201075"/>
            <a:ext cx="2724126" cy="5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65" y="1196750"/>
            <a:ext cx="2866837" cy="5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31782" y="2154337"/>
            <a:ext cx="1008112" cy="936104"/>
          </a:xfrm>
          <a:prstGeom prst="righ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664952" y="1045469"/>
            <a:ext cx="3243064" cy="5555356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283968" y="3355095"/>
            <a:ext cx="1008112" cy="936104"/>
          </a:xfrm>
          <a:prstGeom prst="rightArrow">
            <a:avLst/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31764" y="1628799"/>
            <a:ext cx="1108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0000CC"/>
                </a:solidFill>
                <a:latin typeface="Poor Richard" pitchFamily="18" charset="0"/>
              </a:rPr>
              <a:t>Resumo</a:t>
            </a:r>
            <a:endParaRPr lang="pt-BR" sz="2200" dirty="0"/>
          </a:p>
        </p:txBody>
      </p:sp>
      <p:sp>
        <p:nvSpPr>
          <p:cNvPr id="16" name="Retângulo 15"/>
          <p:cNvSpPr/>
          <p:nvPr/>
        </p:nvSpPr>
        <p:spPr>
          <a:xfrm>
            <a:off x="4067944" y="2247099"/>
            <a:ext cx="1368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0000CC"/>
                </a:solidFill>
                <a:latin typeface="Poor Richard" pitchFamily="18" charset="0"/>
              </a:rPr>
              <a:t>Resumo  com Detalhes</a:t>
            </a:r>
            <a:endParaRPr lang="pt-BR" sz="2200" dirty="0"/>
          </a:p>
        </p:txBody>
      </p:sp>
      <p:sp>
        <p:nvSpPr>
          <p:cNvPr id="17" name="Retângulo 16"/>
          <p:cNvSpPr/>
          <p:nvPr/>
        </p:nvSpPr>
        <p:spPr>
          <a:xfrm>
            <a:off x="3964020" y="4437112"/>
            <a:ext cx="1700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CC"/>
                </a:solidFill>
                <a:latin typeface="Poor Richard" pitchFamily="18" charset="0"/>
              </a:rPr>
              <a:t>A</a:t>
            </a:r>
            <a:r>
              <a:rPr lang="pt-BR" sz="2400" b="1" dirty="0" smtClean="0">
                <a:solidFill>
                  <a:srgbClr val="0000CC"/>
                </a:solidFill>
                <a:latin typeface="Poor Richard" pitchFamily="18" charset="0"/>
              </a:rPr>
              <a:t>presentar </a:t>
            </a:r>
            <a:r>
              <a:rPr lang="pt-BR" sz="2400" b="1" dirty="0">
                <a:solidFill>
                  <a:srgbClr val="0000CC"/>
                </a:solidFill>
                <a:latin typeface="Poor Richard" pitchFamily="18" charset="0"/>
              </a:rPr>
              <a:t>à </a:t>
            </a:r>
            <a:r>
              <a:rPr lang="pt-BR" sz="2400" b="1" dirty="0" smtClean="0">
                <a:solidFill>
                  <a:srgbClr val="0000CC"/>
                </a:solidFill>
                <a:latin typeface="Poor Richard" pitchFamily="18" charset="0"/>
              </a:rPr>
              <a:t>Fiscalização </a:t>
            </a:r>
            <a:r>
              <a:rPr lang="pt-BR" sz="2400" b="1" dirty="0">
                <a:solidFill>
                  <a:srgbClr val="0000CC"/>
                </a:solidFill>
                <a:latin typeface="Poor Richard" pitchFamily="18" charset="0"/>
              </a:rPr>
              <a:t>de </a:t>
            </a:r>
            <a:r>
              <a:rPr lang="pt-BR" sz="2400" b="1" dirty="0" smtClean="0">
                <a:solidFill>
                  <a:srgbClr val="0000CC"/>
                </a:solidFill>
                <a:latin typeface="Poor Richard" pitchFamily="18" charset="0"/>
              </a:rPr>
              <a:t>Trânsito</a:t>
            </a:r>
            <a:endParaRPr lang="pt-BR" sz="22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9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96752"/>
            <a:ext cx="2724126" cy="5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611560" y="3505075"/>
            <a:ext cx="4246209" cy="864096"/>
          </a:xfrm>
          <a:prstGeom prst="rightArrow">
            <a:avLst>
              <a:gd name="adj1" fmla="val 50000"/>
              <a:gd name="adj2" fmla="val 166878"/>
            </a:avLst>
          </a:prstGeom>
          <a:solidFill>
            <a:srgbClr val="FF00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31764" y="1628799"/>
            <a:ext cx="393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00CC"/>
                </a:solidFill>
                <a:latin typeface="Poor Richard" pitchFamily="18" charset="0"/>
              </a:rPr>
              <a:t>GERAÇÃO DA GUIA DE RECOLHIMENTO    ( GR-PR 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11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32856"/>
            <a:ext cx="78867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28650" y="1196752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GUIA DE RECOLHIMENTO – GR-PR</a:t>
            </a:r>
            <a:endParaRPr lang="pt-BR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67544" y="1305342"/>
            <a:ext cx="82116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atin typeface="Poor Richard" pitchFamily="18" charset="0"/>
              </a:rPr>
              <a:t>A N</a:t>
            </a:r>
            <a:r>
              <a:rPr lang="pt-BR" sz="4000" b="1" dirty="0" smtClean="0">
                <a:latin typeface="Poor Richard" pitchFamily="18" charset="0"/>
              </a:rPr>
              <a:t>ota Fiscal </a:t>
            </a:r>
            <a:r>
              <a:rPr lang="pt-BR" sz="4000" b="1" dirty="0">
                <a:latin typeface="Poor Richard" pitchFamily="18" charset="0"/>
              </a:rPr>
              <a:t>foi emitida! </a:t>
            </a:r>
            <a:endParaRPr lang="pt-BR" sz="4000" b="1" dirty="0" smtClean="0">
              <a:latin typeface="Poor Richard" pitchFamily="18" charset="0"/>
            </a:endParaRPr>
          </a:p>
          <a:p>
            <a:endParaRPr lang="pt-BR" sz="2000" b="1" dirty="0">
              <a:latin typeface="Poor Richard" pitchFamily="18" charset="0"/>
            </a:endParaRPr>
          </a:p>
          <a:p>
            <a:pPr algn="ctr"/>
            <a:r>
              <a:rPr lang="pt-BR" sz="4000" b="1" dirty="0" smtClean="0">
                <a:latin typeface="Poor Richard" pitchFamily="18" charset="0"/>
              </a:rPr>
              <a:t>Acesse-a na </a:t>
            </a:r>
            <a:r>
              <a:rPr lang="pt-BR" sz="4000" b="1" dirty="0">
                <a:latin typeface="Poor Richard" pitchFamily="18" charset="0"/>
              </a:rPr>
              <a:t>tela inicial. </a:t>
            </a:r>
            <a:endParaRPr lang="pt-BR" sz="4000" b="1" dirty="0" smtClean="0">
              <a:latin typeface="Poor Richard" pitchFamily="18" charset="0"/>
            </a:endParaRPr>
          </a:p>
          <a:p>
            <a:endParaRPr lang="pt-BR" sz="2000" dirty="0" smtClean="0">
              <a:latin typeface="Poor Richard" pitchFamily="18" charset="0"/>
            </a:endParaRPr>
          </a:p>
          <a:p>
            <a:pPr algn="ctr"/>
            <a:r>
              <a:rPr lang="pt-BR" sz="4000" b="1" dirty="0" smtClean="0">
                <a:solidFill>
                  <a:srgbClr val="0000CC"/>
                </a:solidFill>
                <a:latin typeface="Poor Richard" pitchFamily="18" charset="0"/>
              </a:rPr>
              <a:t>IMPORTANTE</a:t>
            </a:r>
            <a:endParaRPr lang="pt-BR" sz="4000" b="1" dirty="0">
              <a:solidFill>
                <a:srgbClr val="0000CC"/>
              </a:solidFill>
              <a:latin typeface="Poor Richard" pitchFamily="18" charset="0"/>
            </a:endParaRPr>
          </a:p>
          <a:p>
            <a:endParaRPr lang="pt-BR" sz="2000" dirty="0">
              <a:latin typeface="Poor Richard" pitchFamily="18" charset="0"/>
            </a:endParaRPr>
          </a:p>
          <a:p>
            <a:pPr algn="just"/>
            <a:r>
              <a:rPr lang="pt-BR" sz="3400" b="1" dirty="0" smtClean="0">
                <a:solidFill>
                  <a:srgbClr val="0000CC"/>
                </a:solidFill>
                <a:latin typeface="Poor Richard" pitchFamily="18" charset="0"/>
              </a:rPr>
              <a:t>NÃO É NECESSÁRIO IMPRIMIR A NFF PARA O TRANSPORTE DAS MERCADORIAS. BASTA APRESENTÁ-LA, QUANDO E SE HOUVER NECESSIDADE, EM TELA.</a:t>
            </a:r>
            <a:endParaRPr lang="pt-BR" sz="3400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FUNCIONALIDADES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– APP / NFF:</a:t>
            </a:r>
          </a:p>
          <a:p>
            <a:pPr algn="ctr"/>
            <a:endParaRPr lang="pt-BR" sz="1200" b="1" dirty="0" smtClean="0">
              <a:solidFill>
                <a:srgbClr val="000099"/>
              </a:solidFill>
              <a:latin typeface="Poor Richard" pitchFamily="18" charset="0"/>
            </a:endParaRPr>
          </a:p>
          <a:p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- Carta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de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Correção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para o módulo PPR ( Produtor Rural ), via portal nacional da NFF para usuário </a:t>
            </a:r>
            <a:r>
              <a:rPr lang="pt-BR" sz="2800" b="1" dirty="0" err="1">
                <a:solidFill>
                  <a:srgbClr val="000099"/>
                </a:solidFill>
                <a:latin typeface="Poor Richard" pitchFamily="18" charset="0"/>
              </a:rPr>
              <a:t>logado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; </a:t>
            </a:r>
          </a:p>
          <a:p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Melhorias no tratamento de sessão do usuário no APP; </a:t>
            </a:r>
          </a:p>
          <a:p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Encaminhamento de XML em todos os módulos (o </a:t>
            </a:r>
            <a:r>
              <a:rPr lang="pt-BR" sz="2800" b="1" dirty="0" err="1">
                <a:solidFill>
                  <a:srgbClr val="000099"/>
                </a:solidFill>
                <a:latin typeface="Poor Richard" pitchFamily="18" charset="0"/>
              </a:rPr>
              <a:t>xml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é entregue no formato .zip); </a:t>
            </a:r>
          </a:p>
          <a:p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-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 Foi liberado a Emissão de Notas Fiscais nas Operações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de:</a:t>
            </a:r>
          </a:p>
          <a:p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1 -Vendas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de Produtos Primários e de  Produtos de fabricação própria do Produtor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Rural.</a:t>
            </a: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2 - Remessas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em geral de Produtos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Primários.</a:t>
            </a: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3 - Transferência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de Produção para Propriedades do mesmo Produtor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.</a:t>
            </a:r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FUNCIONALIDADES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– APP / NFF:</a:t>
            </a:r>
          </a:p>
          <a:p>
            <a:pPr algn="ctr"/>
            <a:endParaRPr lang="pt-BR" sz="1200" b="1" dirty="0" smtClean="0">
              <a:solidFill>
                <a:srgbClr val="000099"/>
              </a:solidFill>
              <a:latin typeface="Poor Richard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O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Sistema permite fazer uma Carta de Correção de Notas Fiscais emitidas em até 30 dias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.</a:t>
            </a:r>
          </a:p>
          <a:p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Foi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liberado a Emissão de Notas Fiscais com valor máximo  de até 500.000,00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  <a:p>
            <a:endParaRPr lang="pt-BR" sz="28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65200" y="729117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8" y="1744780"/>
            <a:ext cx="85342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Poor Richard" pitchFamily="18" charset="0"/>
              </a:rPr>
              <a:t>●</a:t>
            </a:r>
            <a:r>
              <a:rPr lang="pt-BR" sz="3000" b="1" dirty="0">
                <a:latin typeface="Poor Richard" pitchFamily="18" charset="0"/>
              </a:rPr>
              <a:t>Cláusula </a:t>
            </a:r>
            <a:r>
              <a:rPr lang="pt-BR" sz="3000" b="1" dirty="0" smtClean="0">
                <a:latin typeface="Poor Richard" pitchFamily="18" charset="0"/>
              </a:rPr>
              <a:t>primeira.</a:t>
            </a:r>
          </a:p>
          <a:p>
            <a:pPr algn="just"/>
            <a:endParaRPr lang="pt-BR" sz="3000" b="1" dirty="0" smtClean="0">
              <a:latin typeface="Poor Richard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400" b="1" dirty="0" smtClean="0">
                <a:latin typeface="Poor Richard" pitchFamily="18" charset="0"/>
              </a:rPr>
              <a:t>Os </a:t>
            </a:r>
            <a:r>
              <a:rPr lang="pt-BR" sz="2400" b="1" dirty="0">
                <a:latin typeface="Poor Richard" pitchFamily="18" charset="0"/>
              </a:rPr>
              <a:t>Estados e o Distrito Federal </a:t>
            </a:r>
            <a:r>
              <a:rPr lang="pt-BR" sz="2400" b="1" u="sng" dirty="0">
                <a:solidFill>
                  <a:srgbClr val="0000CC"/>
                </a:solidFill>
                <a:latin typeface="Poor Richard" pitchFamily="18" charset="0"/>
              </a:rPr>
              <a:t>acordam em estabelecer a obrigatoriedade para produtor rural de utilização da Nota Fiscal Eletrônica - NF-e </a:t>
            </a:r>
            <a:r>
              <a:rPr lang="pt-BR" sz="2400" b="1" dirty="0">
                <a:latin typeface="Poor Richard" pitchFamily="18" charset="0"/>
              </a:rPr>
              <a:t>- prevista no Ajuste SINIEF nº 7, de 30 de setembro de 2005, ou a Nota Fiscal de Consumidor Eletrônica - NFC-e – prevista no Ajuste SINIEF nº 19, de 9 de dezembro de 2016, em substituição à Nota Fiscal, modelo 4, </a:t>
            </a:r>
            <a:r>
              <a:rPr lang="pt-BR" sz="2400" b="1" u="sng" dirty="0">
                <a:solidFill>
                  <a:srgbClr val="0000CC"/>
                </a:solidFill>
                <a:latin typeface="Poor Richard" pitchFamily="18" charset="0"/>
              </a:rPr>
              <a:t>a partir de 1º de maio de 2024</a:t>
            </a:r>
            <a:r>
              <a:rPr lang="pt-BR" sz="2400" b="1" dirty="0" smtClean="0">
                <a:latin typeface="Poor Richard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pt-BR" sz="2400" b="1" dirty="0">
                <a:latin typeface="Poor Richard" pitchFamily="18" charset="0"/>
              </a:rPr>
              <a:t>§ 1º A obrigatoriedade prevista nesta cláusula aplica-se às operações efetuadas em todos os estabelecimentos dos contribuintes referidos no “caput” que estejam localizados nas unidades federadas signatárias deste ajuste, ficando vedada a emissão de Nota Fiscal, modelo 4</a:t>
            </a:r>
            <a:r>
              <a:rPr lang="pt-BR" sz="2400" b="1" dirty="0" smtClean="0">
                <a:latin typeface="Poor Richard" pitchFamily="18" charset="0"/>
              </a:rPr>
              <a:t>.</a:t>
            </a:r>
            <a:endParaRPr lang="pt-BR" sz="30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FUNCIONALIDADES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– APP / NFF:</a:t>
            </a:r>
          </a:p>
          <a:p>
            <a:pPr algn="ctr"/>
            <a:endParaRPr lang="pt-BR" sz="1200" b="1" dirty="0" smtClean="0">
              <a:solidFill>
                <a:srgbClr val="000099"/>
              </a:solidFill>
              <a:latin typeface="Poor Richard" pitchFamily="18" charset="0"/>
            </a:endParaRPr>
          </a:p>
          <a:p>
            <a:pPr algn="just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Só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era possível associar um CPF a cada Dispositivo Móvel,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agora foi liberado a Função Operadores para a Emissão de Notas Fiscais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, onde os produtores podem emitir suas Notas Fiscais como Titular do seu CAD/PRO e também como Operador Emissor de outros Produtores Rurais com CPFs diferentes no mesmo Dispositivo Móvel.</a:t>
            </a: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- Foi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liberado a Opção Relatórios onde o Produtor Rural pode extrair seus relatórios das Notas Fiscais emitidas de cada propriedade ( Produtor /Operador Emissor ) no período de 30 dias, podendo determinar uma data inicial e uma data final.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69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FUNCIONALIDADES – APP / NFF: 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24/01/2024</a:t>
            </a:r>
          </a:p>
          <a:p>
            <a:pPr algn="ctr"/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  <a:p>
            <a:pPr algn="just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(TAC) Transação de listagem de MDF-es emitidos por terceiros (abertos e encerrados)</a:t>
            </a:r>
          </a:p>
          <a:p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(TAC)  Encerramento de </a:t>
            </a:r>
            <a:r>
              <a:rPr lang="pt-BR" sz="2800" b="1" dirty="0" err="1">
                <a:solidFill>
                  <a:srgbClr val="000099"/>
                </a:solidFill>
                <a:latin typeface="Poor Richard" pitchFamily="18" charset="0"/>
              </a:rPr>
              <a:t>MDF’s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de terceiros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- (PPR) Possibilidade de configurar a quantidade de casas decimais para o campo Valor Unitário do Produto (padrão 2 casas decimais)</a:t>
            </a:r>
          </a:p>
          <a:p>
            <a:pPr algn="just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(MEI, PPR e Varejo) - Filtro de adição rápida de produtos</a:t>
            </a:r>
          </a:p>
          <a:p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- (MEI, PPR)  Filtro de seleção rápida de clientes</a:t>
            </a:r>
            <a:endParaRPr lang="pt-BR" sz="2800" b="1" dirty="0" smtClean="0">
              <a:solidFill>
                <a:srgbClr val="000099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FUNCIONALIDADES – APP / NFF: 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24/01/2024</a:t>
            </a:r>
          </a:p>
          <a:p>
            <a:pPr algn="ctr"/>
            <a:endParaRPr lang="pt-BR" sz="2800" b="1" dirty="0" smtClean="0">
              <a:solidFill>
                <a:srgbClr val="000099"/>
              </a:solidFill>
              <a:latin typeface="Poor Richard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(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MEI, PPR e Varejo) Filtros nas listagens de produtos e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clientes</a:t>
            </a:r>
          </a:p>
          <a:p>
            <a:pPr marL="457200" indent="-457200" algn="just">
              <a:buFontTx/>
              <a:buChar char="-"/>
            </a:pPr>
            <a:endParaRPr lang="pt-BR" sz="2400" b="1" dirty="0">
              <a:solidFill>
                <a:srgbClr val="000099"/>
              </a:solidFill>
              <a:latin typeface="Poor Richard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Para ter acesso à essas NOVAS FUNCIONALIDADES, o usuário deverá atualizar, baixar a nova versão do APP-NFF nas lojas (Play </a:t>
            </a:r>
            <a:r>
              <a:rPr lang="pt-BR" sz="2800" b="1" dirty="0" err="1">
                <a:solidFill>
                  <a:srgbClr val="FF0000"/>
                </a:solidFill>
                <a:latin typeface="Poor Richard" pitchFamily="18" charset="0"/>
              </a:rPr>
              <a:t>Store</a:t>
            </a:r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 ou </a:t>
            </a:r>
            <a:r>
              <a:rPr lang="pt-BR" sz="2800" b="1" dirty="0" err="1">
                <a:solidFill>
                  <a:srgbClr val="FF0000"/>
                </a:solidFill>
                <a:latin typeface="Poor Richard" pitchFamily="18" charset="0"/>
              </a:rPr>
              <a:t>App</a:t>
            </a:r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 </a:t>
            </a:r>
            <a:r>
              <a:rPr lang="pt-BR" sz="2800" b="1" dirty="0" err="1">
                <a:solidFill>
                  <a:srgbClr val="FF0000"/>
                </a:solidFill>
                <a:latin typeface="Poor Richard" pitchFamily="18" charset="0"/>
              </a:rPr>
              <a:t>Store</a:t>
            </a:r>
            <a:r>
              <a:rPr lang="pt-BR" sz="2800" b="1" dirty="0">
                <a:solidFill>
                  <a:srgbClr val="FF0000"/>
                </a:solidFill>
                <a:latin typeface="Poor Richard" pitchFamily="18" charset="0"/>
              </a:rPr>
              <a:t>). </a:t>
            </a:r>
            <a:endParaRPr lang="pt-BR" sz="2800" b="1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marL="457200" indent="-457200" algn="just">
              <a:buFontTx/>
              <a:buChar char="-"/>
            </a:pPr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Observação: Lembrando que no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Paraná a NFF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NÃO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ESTÁ LIBERADA para 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o Varejo e MEI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.</a:t>
            </a:r>
            <a:endParaRPr lang="pt-BR" sz="2800" b="1" dirty="0">
              <a:solidFill>
                <a:srgbClr val="000099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7544" y="1240983"/>
            <a:ext cx="8211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solidFill>
                  <a:srgbClr val="000099"/>
                </a:solidFill>
                <a:latin typeface="Poor Richard" pitchFamily="18" charset="0"/>
              </a:rPr>
              <a:t>NOVAS FUNCIONALIDADES – APP / NFF:  24/01/2024</a:t>
            </a:r>
          </a:p>
          <a:p>
            <a:pPr algn="ctr"/>
            <a:endParaRPr lang="pt-BR" sz="2800" b="1" dirty="0" smtClean="0">
              <a:solidFill>
                <a:srgbClr val="000099"/>
              </a:solidFill>
              <a:latin typeface="Poor Richard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3400" b="1" dirty="0" smtClean="0">
                <a:solidFill>
                  <a:srgbClr val="000099"/>
                </a:solidFill>
                <a:latin typeface="Poor Richard" pitchFamily="18" charset="0"/>
              </a:rPr>
              <a:t>Para </a:t>
            </a:r>
            <a:r>
              <a:rPr lang="pt-BR" sz="3400" b="1" dirty="0">
                <a:solidFill>
                  <a:srgbClr val="000099"/>
                </a:solidFill>
                <a:latin typeface="Poor Richard" pitchFamily="18" charset="0"/>
              </a:rPr>
              <a:t>o próximo ano de 2024 está prevista uma nova atualização do Aplicativo NFF que permitirá a </a:t>
            </a:r>
            <a:r>
              <a:rPr lang="pt-BR" sz="4400" b="1" u="sng" dirty="0">
                <a:solidFill>
                  <a:srgbClr val="FF0000"/>
                </a:solidFill>
                <a:latin typeface="Poor Richard" pitchFamily="18" charset="0"/>
              </a:rPr>
              <a:t>Emissão de Notas de Devolução e Vendas para fora do Estado</a:t>
            </a:r>
            <a:r>
              <a:rPr lang="pt-BR" sz="3400" b="1" dirty="0">
                <a:solidFill>
                  <a:srgbClr val="000099"/>
                </a:solidFill>
                <a:latin typeface="Poor Richard" pitchFamily="18" charset="0"/>
              </a:rPr>
              <a:t>, conforme </a:t>
            </a:r>
            <a:r>
              <a:rPr lang="pt-BR" sz="3400" b="1" dirty="0" smtClean="0">
                <a:solidFill>
                  <a:srgbClr val="000099"/>
                </a:solidFill>
                <a:latin typeface="Poor Richard" pitchFamily="18" charset="0"/>
              </a:rPr>
              <a:t>Informação do PROCERGS ( </a:t>
            </a:r>
            <a:r>
              <a:rPr lang="pt-BR" sz="3400" b="1" dirty="0">
                <a:solidFill>
                  <a:srgbClr val="000099"/>
                </a:solidFill>
                <a:latin typeface="Poor Richard" pitchFamily="18" charset="0"/>
              </a:rPr>
              <a:t>Desenvolvedor do Aplicativo NFF </a:t>
            </a:r>
            <a:r>
              <a:rPr lang="pt-BR" sz="3400" b="1" dirty="0" smtClean="0">
                <a:solidFill>
                  <a:srgbClr val="000099"/>
                </a:solidFill>
                <a:latin typeface="Poor Richard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01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9520" y="1078409"/>
            <a:ext cx="8211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NOVAS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FUNCIONALIDADES</a:t>
            </a:r>
            <a:r>
              <a:rPr lang="pt-BR" sz="2800" b="1" dirty="0">
                <a:solidFill>
                  <a:srgbClr val="000099"/>
                </a:solidFill>
                <a:latin typeface="Poor Richard" pitchFamily="18" charset="0"/>
              </a:rPr>
              <a:t> </a:t>
            </a:r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– APP / NFF: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57" y="1772816"/>
            <a:ext cx="2731803" cy="472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3291"/>
            <a:ext cx="2701652" cy="472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78" y="3588814"/>
            <a:ext cx="1944216" cy="22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82" y="1833677"/>
            <a:ext cx="27146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56" y="3879564"/>
            <a:ext cx="2719649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ta para a direita 18"/>
          <p:cNvSpPr/>
          <p:nvPr/>
        </p:nvSpPr>
        <p:spPr>
          <a:xfrm>
            <a:off x="827584" y="4005064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827584" y="4293096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829916" y="4581128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827584" y="4869160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827584" y="5189251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827584" y="5504320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827584" y="5792352"/>
            <a:ext cx="1008112" cy="288032"/>
          </a:xfrm>
          <a:prstGeom prst="rightArrow">
            <a:avLst/>
          </a:prstGeom>
          <a:solidFill>
            <a:srgbClr val="FF00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70" y="2500853"/>
            <a:ext cx="1857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0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99520" y="1078409"/>
            <a:ext cx="8211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99"/>
                </a:solidFill>
                <a:latin typeface="Poor Richard" pitchFamily="18" charset="0"/>
              </a:rPr>
              <a:t>INCLUSÃO DE OUTROS USUÁRIOS NO SMARTH PHONE  PARA EMISSÃO DA NFF.-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47" y="2178640"/>
            <a:ext cx="2488304" cy="434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88679"/>
            <a:ext cx="2520280" cy="433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5847611" y="5013176"/>
            <a:ext cx="603742" cy="497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3518"/>
            <a:ext cx="2520280" cy="430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2686729" y="3861046"/>
            <a:ext cx="603742" cy="497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1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899592" y="313201"/>
            <a:ext cx="777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u="sng" dirty="0" smtClean="0">
                <a:solidFill>
                  <a:srgbClr val="0000CC"/>
                </a:solidFill>
                <a:latin typeface="Poor Richard" pitchFamily="18" charset="0"/>
              </a:rPr>
              <a:t>RESUMO</a:t>
            </a:r>
            <a:endParaRPr lang="pt-BR" sz="4800" u="sng" dirty="0">
              <a:solidFill>
                <a:srgbClr val="0000CC"/>
              </a:solidFill>
              <a:latin typeface="Poor Richar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46645"/>
            <a:ext cx="32575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2483768" y="5157192"/>
            <a:ext cx="1008112" cy="288032"/>
          </a:xfrm>
          <a:prstGeom prst="rightArrow">
            <a:avLst/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3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899592" y="313201"/>
            <a:ext cx="777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u="sng" dirty="0" smtClean="0">
                <a:solidFill>
                  <a:srgbClr val="0000CC"/>
                </a:solidFill>
                <a:latin typeface="Poor Richard" pitchFamily="18" charset="0"/>
              </a:rPr>
              <a:t>RELATÓRIOS</a:t>
            </a:r>
            <a:endParaRPr lang="pt-BR" sz="4800" u="sng" dirty="0">
              <a:solidFill>
                <a:srgbClr val="0000CC"/>
              </a:solidFill>
              <a:latin typeface="Poor Richar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40" y="1120832"/>
            <a:ext cx="3339668" cy="547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a direita 11"/>
          <p:cNvSpPr/>
          <p:nvPr/>
        </p:nvSpPr>
        <p:spPr>
          <a:xfrm>
            <a:off x="1115616" y="5589240"/>
            <a:ext cx="2304256" cy="720080"/>
          </a:xfrm>
          <a:prstGeom prst="rightArrow">
            <a:avLst>
              <a:gd name="adj1" fmla="val 50000"/>
              <a:gd name="adj2" fmla="val 118231"/>
            </a:avLst>
          </a:prstGeom>
          <a:solidFill>
            <a:srgbClr val="FFFF00"/>
          </a:solidFill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9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899592" y="313201"/>
            <a:ext cx="777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600" u="sng" dirty="0" smtClean="0">
                <a:solidFill>
                  <a:srgbClr val="0000CC"/>
                </a:solidFill>
                <a:latin typeface="Poor Richard" pitchFamily="18" charset="0"/>
              </a:rPr>
              <a:t>Relatório Emissão</a:t>
            </a:r>
            <a:endParaRPr lang="pt-BR" sz="4600" u="sng" dirty="0">
              <a:solidFill>
                <a:srgbClr val="0000CC"/>
              </a:solidFill>
              <a:latin typeface="Poor Richar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72817"/>
            <a:ext cx="81994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55325" y="4005806"/>
            <a:ext cx="8211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atin typeface="Poor Richard" pitchFamily="18" charset="0"/>
              </a:rPr>
              <a:t>Apresentação NFF - XIII ENAT - Inovação nas Administrações Tributárias Estaduais </a:t>
            </a:r>
            <a:endParaRPr lang="pt-BR" sz="3000" b="1" dirty="0" smtClean="0">
              <a:latin typeface="Poor Richard" pitchFamily="18" charset="0"/>
            </a:endParaRPr>
          </a:p>
          <a:p>
            <a:pPr algn="ctr"/>
            <a:endParaRPr lang="pt-BR" sz="3000" b="1" dirty="0">
              <a:latin typeface="Poor Richard" pitchFamily="18" charset="0"/>
            </a:endParaRPr>
          </a:p>
          <a:p>
            <a:r>
              <a:rPr lang="pt-BR" sz="3000" b="1" dirty="0" smtClean="0">
                <a:solidFill>
                  <a:srgbClr val="0000CC"/>
                </a:solidFill>
                <a:latin typeface="Poor Richard" pitchFamily="18" charset="0"/>
              </a:rPr>
              <a:t>https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://www.youtube.com/watch?v=vSo7NT4I7wk&amp;feature=youtu.be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1045469"/>
            <a:ext cx="821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u="sng" dirty="0" smtClean="0">
                <a:solidFill>
                  <a:srgbClr val="0000CC"/>
                </a:solidFill>
                <a:latin typeface="Poor Richard" pitchFamily="18" charset="0"/>
              </a:rPr>
              <a:t>Fontes de Dados</a:t>
            </a:r>
            <a:endParaRPr lang="pt-BR" sz="4800" u="sng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068706"/>
            <a:ext cx="82116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Poor Richard" pitchFamily="18" charset="0"/>
              </a:rPr>
              <a:t>● </a:t>
            </a:r>
            <a:r>
              <a:rPr lang="pt-BR" sz="3600" b="1" dirty="0">
                <a:latin typeface="Poor Richard" pitchFamily="18" charset="0"/>
              </a:rPr>
              <a:t>Portal SPED/PR:     </a:t>
            </a:r>
            <a:endParaRPr lang="pt-BR" sz="3600" b="1" dirty="0" smtClean="0">
              <a:latin typeface="Poor Richard" pitchFamily="18" charset="0"/>
            </a:endParaRPr>
          </a:p>
          <a:p>
            <a:endParaRPr lang="pt-BR" b="1" dirty="0">
              <a:latin typeface="Poor Richard" pitchFamily="18" charset="0"/>
            </a:endParaRPr>
          </a:p>
          <a:p>
            <a:r>
              <a:rPr lang="pt-BR" sz="3200" b="1" dirty="0" smtClean="0">
                <a:solidFill>
                  <a:srgbClr val="0000CC"/>
                </a:solidFill>
                <a:latin typeface="Poor Richard" pitchFamily="18" charset="0"/>
              </a:rPr>
              <a:t>https</a:t>
            </a:r>
            <a:r>
              <a:rPr lang="pt-BR" sz="3200" b="1" dirty="0">
                <a:solidFill>
                  <a:srgbClr val="0000CC"/>
                </a:solidFill>
                <a:latin typeface="Poor Richard" pitchFamily="18" charset="0"/>
              </a:rPr>
              <a:t>://sped.fazenda.pr.gov.br/NFF/Pagina/Regime-Especial-da-Nota-Fiscal-Facil-NFF</a:t>
            </a:r>
          </a:p>
        </p:txBody>
      </p:sp>
    </p:spTree>
    <p:extLst>
      <p:ext uri="{BB962C8B-B14F-4D97-AF65-F5344CB8AC3E}">
        <p14:creationId xmlns:p14="http://schemas.microsoft.com/office/powerpoint/2010/main" val="1788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58179" y="9011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1916832"/>
            <a:ext cx="85342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Poor Richard" pitchFamily="18" charset="0"/>
              </a:rPr>
              <a:t>●</a:t>
            </a:r>
            <a:r>
              <a:rPr lang="pt-BR" sz="3000" b="1" dirty="0">
                <a:latin typeface="Poor Richard" pitchFamily="18" charset="0"/>
              </a:rPr>
              <a:t>AJUSTE </a:t>
            </a:r>
            <a:r>
              <a:rPr lang="pt-BR" sz="3000" b="1" dirty="0" smtClean="0">
                <a:latin typeface="Poor Richard" pitchFamily="18" charset="0"/>
              </a:rPr>
              <a:t> SINIEF  Nº </a:t>
            </a:r>
            <a:r>
              <a:rPr lang="pt-BR" sz="3000" b="1" dirty="0">
                <a:latin typeface="Poor Richard" pitchFamily="18" charset="0"/>
              </a:rPr>
              <a:t>17, DE 4 DE AGOSTO DE 2023</a:t>
            </a:r>
          </a:p>
          <a:p>
            <a:pPr algn="ctr"/>
            <a:r>
              <a:rPr lang="pt-BR" sz="3000" b="1" dirty="0">
                <a:latin typeface="Poor Richard" pitchFamily="18" charset="0"/>
              </a:rPr>
              <a:t>Publicado no DOU de </a:t>
            </a:r>
            <a:r>
              <a:rPr lang="pt-BR" sz="3000" b="1" dirty="0" smtClean="0">
                <a:latin typeface="Poor Richard" pitchFamily="18" charset="0"/>
              </a:rPr>
              <a:t>09.08.23</a:t>
            </a:r>
          </a:p>
          <a:p>
            <a:pPr algn="just"/>
            <a:r>
              <a:rPr lang="pt-BR" sz="3000" b="1" dirty="0" smtClean="0">
                <a:latin typeface="Poor Richard" pitchFamily="18" charset="0"/>
              </a:rPr>
              <a:t>Estabelece as alteração no Valor Máximo da NFF:</a:t>
            </a:r>
          </a:p>
          <a:p>
            <a:pPr algn="just"/>
            <a:endParaRPr lang="pt-BR" sz="3000" b="1" dirty="0" smtClean="0">
              <a:latin typeface="Poor Richard" pitchFamily="18" charset="0"/>
            </a:endParaRPr>
          </a:p>
          <a:p>
            <a:pPr algn="just"/>
            <a:r>
              <a:rPr lang="pt-BR" sz="3000" b="1" dirty="0">
                <a:latin typeface="Poor Richard" pitchFamily="18" charset="0"/>
              </a:rPr>
              <a:t>I - alínea “c” do inciso II</a:t>
            </a:r>
            <a:r>
              <a:rPr lang="pt-BR" sz="3000" b="1" dirty="0" smtClean="0">
                <a:latin typeface="Poor Richard" pitchFamily="18" charset="0"/>
              </a:rPr>
              <a:t>:</a:t>
            </a:r>
          </a:p>
          <a:p>
            <a:pPr algn="just"/>
            <a:endParaRPr lang="pt-BR" sz="3000" b="1" dirty="0">
              <a:latin typeface="Poor Richard" pitchFamily="18" charset="0"/>
            </a:endParaRPr>
          </a:p>
          <a:p>
            <a:pPr algn="just"/>
            <a:r>
              <a:rPr lang="pt-BR" sz="3000" b="1" dirty="0">
                <a:latin typeface="Poor Richard" pitchFamily="18" charset="0"/>
              </a:rPr>
              <a:t>“c) </a:t>
            </a:r>
            <a:r>
              <a:rPr lang="pt-BR" sz="3000" b="1" dirty="0">
                <a:solidFill>
                  <a:srgbClr val="000099"/>
                </a:solidFill>
                <a:latin typeface="Poor Richard" pitchFamily="18" charset="0"/>
              </a:rPr>
              <a:t>R$ </a:t>
            </a:r>
            <a:r>
              <a:rPr lang="pt-BR" sz="3000" b="1" dirty="0" smtClean="0">
                <a:solidFill>
                  <a:srgbClr val="000099"/>
                </a:solidFill>
                <a:latin typeface="Poor Richard" pitchFamily="18" charset="0"/>
              </a:rPr>
              <a:t>500.000,00 </a:t>
            </a:r>
            <a:r>
              <a:rPr lang="pt-BR" sz="3000" b="1" dirty="0" smtClean="0">
                <a:latin typeface="Poor Richard" pitchFamily="18" charset="0"/>
              </a:rPr>
              <a:t>(quinhentos </a:t>
            </a:r>
            <a:r>
              <a:rPr lang="pt-BR" sz="3000" b="1" dirty="0">
                <a:latin typeface="Poor Richard" pitchFamily="18" charset="0"/>
              </a:rPr>
              <a:t>mil reais) em operações de saída de </a:t>
            </a:r>
            <a:r>
              <a:rPr lang="pt-BR" sz="3000" b="1" dirty="0" smtClean="0">
                <a:latin typeface="Poor Richard" pitchFamily="18" charset="0"/>
              </a:rPr>
              <a:t>mercadorias promovidas </a:t>
            </a:r>
            <a:r>
              <a:rPr lang="pt-BR" sz="3000" b="1" dirty="0">
                <a:latin typeface="Poor Richard" pitchFamily="18" charset="0"/>
              </a:rPr>
              <a:t>por produtores primários, excetuadas as operações relacionadas </a:t>
            </a:r>
            <a:r>
              <a:rPr lang="pt-BR" sz="3000" b="1" dirty="0" smtClean="0">
                <a:latin typeface="Poor Richard" pitchFamily="18" charset="0"/>
              </a:rPr>
              <a:t>a animais </a:t>
            </a:r>
            <a:r>
              <a:rPr lang="pt-BR" sz="3000" b="1" dirty="0">
                <a:latin typeface="Poor Richard" pitchFamily="18" charset="0"/>
              </a:rPr>
              <a:t>reprodutores;”;</a:t>
            </a:r>
            <a:endParaRPr lang="pt-BR" sz="3000" b="1" dirty="0" smtClean="0">
              <a:latin typeface="Poor Richard" pitchFamily="18" charset="0"/>
            </a:endParaRPr>
          </a:p>
          <a:p>
            <a:pPr algn="just"/>
            <a:endParaRPr lang="pt-BR" sz="3000" b="1" dirty="0" smtClean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55325" y="4005806"/>
            <a:ext cx="8211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Lista de </a:t>
            </a:r>
            <a:r>
              <a:rPr lang="pt-BR" sz="3200" b="1" dirty="0" smtClean="0"/>
              <a:t>Produtos Autorizadas:</a:t>
            </a:r>
          </a:p>
          <a:p>
            <a:endParaRPr lang="pt-BR" sz="2000" b="1" dirty="0" smtClean="0"/>
          </a:p>
          <a:p>
            <a:r>
              <a:rPr lang="pt-BR" sz="3200" b="1" dirty="0">
                <a:solidFill>
                  <a:srgbClr val="0000CC"/>
                </a:solidFill>
                <a:latin typeface="Poor Richard" pitchFamily="18" charset="0"/>
              </a:rPr>
              <a:t>https://dfe-portal.svrs.rs.gov.br/Nff/PPRProdutos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1045469"/>
            <a:ext cx="821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u="sng" dirty="0" smtClean="0">
                <a:solidFill>
                  <a:srgbClr val="0000CC"/>
                </a:solidFill>
                <a:latin typeface="Poor Richard" pitchFamily="18" charset="0"/>
              </a:rPr>
              <a:t>Fontes de Dados</a:t>
            </a:r>
            <a:endParaRPr lang="pt-BR" sz="4800" u="sng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068706"/>
            <a:ext cx="8211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Lista de Operações </a:t>
            </a:r>
            <a:r>
              <a:rPr lang="pt-BR" sz="3600" b="1" dirty="0" smtClean="0"/>
              <a:t>Autorizadas:</a:t>
            </a:r>
          </a:p>
          <a:p>
            <a:endParaRPr lang="pt-BR" sz="2000" b="1" dirty="0"/>
          </a:p>
          <a:p>
            <a:r>
              <a:rPr lang="pt-BR" sz="3200" b="1" dirty="0" smtClean="0">
                <a:latin typeface="Poor Richard" pitchFamily="18" charset="0"/>
                <a:hlinkClick r:id="rId5"/>
              </a:rPr>
              <a:t>https</a:t>
            </a:r>
            <a:r>
              <a:rPr lang="pt-BR" sz="3200" b="1" dirty="0">
                <a:latin typeface="Poor Richard" pitchFamily="18" charset="0"/>
                <a:hlinkClick r:id="rId5"/>
              </a:rPr>
              <a:t>://</a:t>
            </a:r>
            <a:r>
              <a:rPr lang="pt-BR" sz="3200" b="1" dirty="0" smtClean="0">
                <a:latin typeface="Poor Richard" pitchFamily="18" charset="0"/>
                <a:hlinkClick r:id="rId5"/>
              </a:rPr>
              <a:t>dfe-portal.svrs.rs.gov.br/Nff/PPROperacoes</a:t>
            </a:r>
            <a:endParaRPr lang="pt-BR" sz="3200" b="1" dirty="0" smtClean="0">
              <a:latin typeface="Poor Richard" pitchFamily="18" charset="0"/>
            </a:endParaRPr>
          </a:p>
          <a:p>
            <a:endParaRPr lang="pt-BR" sz="3200" b="1" dirty="0">
              <a:solidFill>
                <a:srgbClr val="0000CC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67544" y="1026413"/>
            <a:ext cx="8211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dirty="0" smtClean="0">
              <a:latin typeface="Poor Richard" pitchFamily="18" charset="0"/>
            </a:endParaRPr>
          </a:p>
          <a:p>
            <a:pPr algn="ctr"/>
            <a:r>
              <a:rPr lang="pt-BR" sz="14000" dirty="0" smtClean="0">
                <a:latin typeface="Poor Richard" pitchFamily="18" charset="0"/>
              </a:rPr>
              <a:t>FIM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4509120"/>
            <a:ext cx="8211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Poor Richard" pitchFamily="18" charset="0"/>
              </a:rPr>
              <a:t>Elaborado em 14/04/2022</a:t>
            </a:r>
          </a:p>
          <a:p>
            <a:pPr algn="ctr"/>
            <a:r>
              <a:rPr lang="pt-BR" sz="2400" b="1" dirty="0">
                <a:latin typeface="Poor Richard" pitchFamily="18" charset="0"/>
              </a:rPr>
              <a:t>Atualizado em </a:t>
            </a:r>
            <a:r>
              <a:rPr lang="pt-BR" sz="2400" b="1" dirty="0" smtClean="0">
                <a:latin typeface="Poor Richard" pitchFamily="18" charset="0"/>
              </a:rPr>
              <a:t>04/03/2024</a:t>
            </a:r>
            <a:endParaRPr lang="pt-BR" sz="2400" b="1" dirty="0">
              <a:latin typeface="Poor Richard" pitchFamily="18" charset="0"/>
            </a:endParaRPr>
          </a:p>
          <a:p>
            <a:pPr algn="ctr"/>
            <a:r>
              <a:rPr lang="pt-BR" sz="2400" b="1" dirty="0" smtClean="0">
                <a:latin typeface="Poor Richard" pitchFamily="18" charset="0"/>
              </a:rPr>
              <a:t>08ª Delegacia Regional da Receita Estadual em Londrina</a:t>
            </a:r>
          </a:p>
          <a:p>
            <a:pPr algn="ctr"/>
            <a:r>
              <a:rPr lang="pt-BR" sz="2400" b="1" dirty="0">
                <a:latin typeface="Poor Richard" pitchFamily="18" charset="0"/>
              </a:rPr>
              <a:t>Coordenador </a:t>
            </a:r>
            <a:r>
              <a:rPr lang="pt-BR" sz="2400" b="1" dirty="0" smtClean="0">
                <a:latin typeface="Poor Richard" pitchFamily="18" charset="0"/>
              </a:rPr>
              <a:t> Regional  IPM / DFC / Setor Produtor Rural -SPR </a:t>
            </a:r>
          </a:p>
          <a:p>
            <a:pPr algn="ctr"/>
            <a:r>
              <a:rPr lang="pt-BR" sz="2400" b="1" dirty="0" smtClean="0">
                <a:latin typeface="Poor Richard" pitchFamily="18" charset="0"/>
              </a:rPr>
              <a:t>Paulo Doretto   /   Auditor </a:t>
            </a:r>
            <a:r>
              <a:rPr lang="pt-BR" sz="2400" b="1" dirty="0">
                <a:latin typeface="Poor Richard" pitchFamily="18" charset="0"/>
              </a:rPr>
              <a:t>Fiscal-I </a:t>
            </a:r>
          </a:p>
        </p:txBody>
      </p:sp>
    </p:spTree>
    <p:extLst>
      <p:ext uri="{BB962C8B-B14F-4D97-AF65-F5344CB8AC3E}">
        <p14:creationId xmlns:p14="http://schemas.microsoft.com/office/powerpoint/2010/main" val="38194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58179" y="9011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1916832"/>
            <a:ext cx="85342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EMISSÃO </a:t>
            </a:r>
            <a:r>
              <a:rPr lang="pt-BR" sz="3000" b="1" dirty="0" smtClean="0">
                <a:solidFill>
                  <a:srgbClr val="0000CC"/>
                </a:solidFill>
                <a:latin typeface="Poor Richard" pitchFamily="18" charset="0"/>
              </a:rPr>
              <a:t>OFF-LINE:</a:t>
            </a:r>
          </a:p>
          <a:p>
            <a:pPr algn="just"/>
            <a:endParaRPr lang="pt-BR" sz="3000" b="1" dirty="0">
              <a:solidFill>
                <a:srgbClr val="0000CC"/>
              </a:solidFill>
              <a:latin typeface="Poor Richard" pitchFamily="18" charset="0"/>
            </a:endParaRPr>
          </a:p>
          <a:p>
            <a:pPr algn="just"/>
            <a:r>
              <a:rPr lang="pt-BR" sz="3600" b="1" dirty="0">
                <a:solidFill>
                  <a:srgbClr val="0000CC"/>
                </a:solidFill>
                <a:latin typeface="Poor Richard" pitchFamily="18" charset="0"/>
              </a:rPr>
              <a:t>A NFF possibilita o uso do aplicativo quando o dispositivo estiver sem internet, fazendo a emissão OFFLINE de nota fiscal eletrônica</a:t>
            </a:r>
            <a:r>
              <a:rPr lang="pt-BR" sz="3600" b="1" dirty="0">
                <a:latin typeface="Poor Richard" pitchFamily="18" charset="0"/>
              </a:rPr>
              <a:t>. Quando da emissão </a:t>
            </a:r>
            <a:r>
              <a:rPr lang="pt-BR" sz="3600" b="1" dirty="0" err="1">
                <a:latin typeface="Poor Richard" pitchFamily="18" charset="0"/>
              </a:rPr>
              <a:t>offline</a:t>
            </a:r>
            <a:r>
              <a:rPr lang="pt-BR" sz="3600" b="1" dirty="0">
                <a:latin typeface="Poor Richard" pitchFamily="18" charset="0"/>
              </a:rPr>
              <a:t>, a efetiva autorização da nota ocorre de forma automática quando o dispositivo for conectado à internet</a:t>
            </a:r>
            <a:r>
              <a:rPr lang="pt-BR" sz="3600" b="1" dirty="0" smtClean="0">
                <a:latin typeface="Poor Richard" pitchFamily="18" charset="0"/>
              </a:rPr>
              <a:t>.</a:t>
            </a:r>
            <a:endParaRPr lang="pt-BR" sz="36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58179" y="9011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Base Legal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19" y="1916832"/>
            <a:ext cx="85342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Poor Richard" pitchFamily="18" charset="0"/>
              </a:rPr>
              <a:t>●</a:t>
            </a:r>
            <a:r>
              <a:rPr lang="pt-BR" sz="3000" b="1" dirty="0">
                <a:latin typeface="Poor Richard" pitchFamily="18" charset="0"/>
              </a:rPr>
              <a:t>AJUSTE </a:t>
            </a:r>
            <a:r>
              <a:rPr lang="pt-BR" sz="3000" b="1" dirty="0" smtClean="0">
                <a:latin typeface="Poor Richard" pitchFamily="18" charset="0"/>
              </a:rPr>
              <a:t> SINIEF  Nº </a:t>
            </a:r>
            <a:r>
              <a:rPr lang="pt-BR" sz="3000" b="1" dirty="0">
                <a:latin typeface="Poor Richard" pitchFamily="18" charset="0"/>
              </a:rPr>
              <a:t>17, DE 4 DE AGOSTO DE 2023</a:t>
            </a:r>
          </a:p>
          <a:p>
            <a:pPr algn="just"/>
            <a:r>
              <a:rPr lang="pt-BR" sz="3000" b="1" dirty="0">
                <a:latin typeface="Poor Richard" pitchFamily="18" charset="0"/>
              </a:rPr>
              <a:t>Publicado no DOU de </a:t>
            </a:r>
            <a:r>
              <a:rPr lang="pt-BR" sz="3000" b="1" dirty="0" smtClean="0">
                <a:latin typeface="Poor Richard" pitchFamily="18" charset="0"/>
              </a:rPr>
              <a:t>09.08.23</a:t>
            </a:r>
          </a:p>
          <a:p>
            <a:pPr algn="just"/>
            <a:endParaRPr lang="pt-BR" sz="3000" b="1" dirty="0" smtClean="0">
              <a:latin typeface="Poor Richard" pitchFamily="18" charset="0"/>
            </a:endParaRPr>
          </a:p>
          <a:p>
            <a:pPr algn="just"/>
            <a:r>
              <a:rPr lang="pt-BR" sz="3000" b="1" dirty="0" smtClean="0">
                <a:latin typeface="Poor Richard" pitchFamily="18" charset="0"/>
              </a:rPr>
              <a:t>Estabelece a 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Q</a:t>
            </a:r>
            <a:r>
              <a:rPr lang="pt-BR" sz="3000" b="1" dirty="0" smtClean="0">
                <a:solidFill>
                  <a:srgbClr val="0000CC"/>
                </a:solidFill>
                <a:latin typeface="Poor Richard" pitchFamily="18" charset="0"/>
              </a:rPr>
              <a:t>uantidade</a:t>
            </a:r>
            <a:r>
              <a:rPr lang="pt-BR" sz="3000" b="1" dirty="0" smtClean="0">
                <a:latin typeface="Poor Richard" pitchFamily="18" charset="0"/>
              </a:rPr>
              <a:t> </a:t>
            </a:r>
            <a:r>
              <a:rPr lang="pt-BR" sz="3000" b="1" dirty="0">
                <a:latin typeface="Poor Richard" pitchFamily="18" charset="0"/>
              </a:rPr>
              <a:t>Emissão 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OFF-LINE </a:t>
            </a:r>
            <a:r>
              <a:rPr lang="pt-BR" sz="3000" b="1" dirty="0" smtClean="0">
                <a:solidFill>
                  <a:srgbClr val="0000CC"/>
                </a:solidFill>
                <a:latin typeface="Poor Richard" pitchFamily="18" charset="0"/>
              </a:rPr>
              <a:t>da NFF</a:t>
            </a:r>
            <a:r>
              <a:rPr lang="pt-BR" sz="3000" b="1" dirty="0" smtClean="0">
                <a:latin typeface="Poor Richard" pitchFamily="18" charset="0"/>
              </a:rPr>
              <a:t>:</a:t>
            </a:r>
          </a:p>
          <a:p>
            <a:pPr algn="just"/>
            <a:endParaRPr lang="pt-BR" sz="3000" b="1" dirty="0" smtClean="0">
              <a:latin typeface="Poor Richard" pitchFamily="18" charset="0"/>
            </a:endParaRPr>
          </a:p>
          <a:p>
            <a:r>
              <a:rPr lang="pt-BR" sz="3000" b="1" dirty="0" smtClean="0">
                <a:latin typeface="Poor Richard" pitchFamily="18" charset="0"/>
              </a:rPr>
              <a:t>II </a:t>
            </a:r>
            <a:r>
              <a:rPr lang="pt-BR" sz="3000" b="1" dirty="0">
                <a:latin typeface="Poor Richard" pitchFamily="18" charset="0"/>
              </a:rPr>
              <a:t>– alínea “b” do inciso III:</a:t>
            </a:r>
          </a:p>
          <a:p>
            <a:pPr algn="just"/>
            <a:r>
              <a:rPr lang="pt-BR" sz="3000" b="1" dirty="0">
                <a:latin typeface="Poor Richard" pitchFamily="18" charset="0"/>
              </a:rPr>
              <a:t>“b) </a:t>
            </a:r>
            <a:r>
              <a:rPr lang="pt-BR" sz="3000" b="1" dirty="0">
                <a:solidFill>
                  <a:srgbClr val="0000CC"/>
                </a:solidFill>
                <a:latin typeface="Poor Richard" pitchFamily="18" charset="0"/>
              </a:rPr>
              <a:t>30 (trinta)</a:t>
            </a:r>
            <a:r>
              <a:rPr lang="pt-BR" sz="3000" b="1" dirty="0">
                <a:latin typeface="Poor Richard" pitchFamily="18" charset="0"/>
              </a:rPr>
              <a:t> em prestações de serviço de transporte rodoviário de cargas ou em operações de saída de mercadorias promovidas por produtores primários</a:t>
            </a:r>
            <a:r>
              <a:rPr lang="pt-BR" sz="3000" b="1" dirty="0" smtClean="0">
                <a:latin typeface="Poor Richard" pitchFamily="18" charset="0"/>
              </a:rPr>
              <a:t>.”.</a:t>
            </a:r>
            <a:endParaRPr lang="pt-BR" sz="3000" b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36304" cy="936104"/>
          </a:xfrm>
          <a:prstGeom prst="rect">
            <a:avLst/>
          </a:prstGeom>
        </p:spPr>
      </p:pic>
      <p:pic>
        <p:nvPicPr>
          <p:cNvPr id="1028" name="Picture 4" descr="PGP-PR – Prêmio Gestor Públic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2904" cy="7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0825"/>
            <a:ext cx="9143999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8179" y="1045469"/>
            <a:ext cx="842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CC"/>
                </a:solidFill>
                <a:latin typeface="Poor Richard" pitchFamily="18" charset="0"/>
              </a:rPr>
              <a:t>Introdução</a:t>
            </a:r>
            <a:endParaRPr lang="pt-BR" sz="6000" dirty="0">
              <a:solidFill>
                <a:srgbClr val="0000CC"/>
              </a:solidFill>
              <a:latin typeface="Poor Richard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214901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A Nota Fiscal Fácil (NFF) é uma solução móvel que visa simplificar </a:t>
            </a:r>
            <a:r>
              <a:rPr lang="pt-BR" sz="3000" b="1" dirty="0" smtClean="0">
                <a:latin typeface="Poor Richard" pitchFamily="18" charset="0"/>
              </a:rPr>
              <a:t>ao máximo </a:t>
            </a:r>
            <a:r>
              <a:rPr lang="pt-BR" sz="3000" b="1" dirty="0">
                <a:latin typeface="Poor Richard" pitchFamily="18" charset="0"/>
              </a:rPr>
              <a:t>a emissão de documentos fiscais eletrônicos pelos </a:t>
            </a:r>
            <a:r>
              <a:rPr lang="pt-BR" sz="3000" b="1" dirty="0" smtClean="0">
                <a:latin typeface="Poor Richard" pitchFamily="18" charset="0"/>
              </a:rPr>
              <a:t>contribuintes do </a:t>
            </a:r>
            <a:r>
              <a:rPr lang="pt-BR" sz="3000" b="1" dirty="0">
                <a:latin typeface="Poor Richard" pitchFamily="18" charset="0"/>
              </a:rPr>
              <a:t>ICMS;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Os principais benefícios são: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estímulo à formalização e ao desenvolvimento econômico;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melhora da competitividade;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redução da burocracia e de custos;</a:t>
            </a:r>
          </a:p>
          <a:p>
            <a:pPr algn="just"/>
            <a:r>
              <a:rPr lang="pt-BR" sz="3000" dirty="0">
                <a:latin typeface="Poor Richard" pitchFamily="18" charset="0"/>
              </a:rPr>
              <a:t>● </a:t>
            </a:r>
            <a:r>
              <a:rPr lang="pt-BR" sz="3000" b="1" dirty="0">
                <a:latin typeface="Poor Richard" pitchFamily="18" charset="0"/>
              </a:rPr>
              <a:t>simplificação no cumprimento das obrigações acessórias.</a:t>
            </a:r>
            <a:endParaRPr lang="pt-BR" sz="30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2139</Words>
  <Application>Microsoft Office PowerPoint</Application>
  <PresentationFormat>Apresentação na tela (4:3)</PresentationFormat>
  <Paragraphs>224</Paragraphs>
  <Slides>61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Paulo Doretto</cp:lastModifiedBy>
  <cp:revision>79</cp:revision>
  <dcterms:created xsi:type="dcterms:W3CDTF">2022-05-19T13:40:21Z</dcterms:created>
  <dcterms:modified xsi:type="dcterms:W3CDTF">2024-03-08T14:18:05Z</dcterms:modified>
</cp:coreProperties>
</file>